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8" r:id="rId13"/>
    <p:sldId id="270" r:id="rId14"/>
    <p:sldId id="272" r:id="rId15"/>
    <p:sldId id="269" r:id="rId16"/>
    <p:sldId id="271" r:id="rId17"/>
    <p:sldId id="274" r:id="rId18"/>
    <p:sldId id="275" r:id="rId19"/>
    <p:sldId id="273" r:id="rId20"/>
    <p:sldId id="277" r:id="rId21"/>
    <p:sldId id="278" r:id="rId22"/>
    <p:sldId id="276" r:id="rId2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3BE8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50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96" y="2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77394-0A20-4CF6-9066-CFC2C1C9D3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149" y="389840"/>
            <a:ext cx="8281987" cy="2954655"/>
          </a:xfrm>
        </p:spPr>
        <p:txBody>
          <a:bodyPr anchor="t" anchorCtr="0">
            <a:normAutofit/>
          </a:bodyPr>
          <a:lstStyle>
            <a:lvl1pPr algn="l">
              <a:lnSpc>
                <a:spcPct val="100000"/>
              </a:lnSpc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10971F-8922-4B23-9C80-0643D7E350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149" y="3536951"/>
            <a:ext cx="8281989" cy="2555874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A7947-E287-4738-8C82-07CE4F01EF03}" type="datetime2">
              <a:rPr lang="en-US" smtClean="0"/>
              <a:t>Tuesday, July 4, 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</a:extLst>
          </p:cNvPr>
          <p:cNvSpPr>
            <a:spLocks noChangeAspect="1"/>
          </p:cNvSpPr>
          <p:nvPr/>
        </p:nvSpPr>
        <p:spPr>
          <a:xfrm rot="2700000">
            <a:off x="612445" y="48188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</a:extLst>
          </p:cNvPr>
          <p:cNvSpPr/>
          <p:nvPr/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</a:extLst>
          </p:cNvPr>
          <p:cNvGrpSpPr/>
          <p:nvPr/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012677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79361-B9A1-48F2-9473-23DE30E2D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03906"/>
            <a:ext cx="11090275" cy="1333057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986779-C2F3-447D-85F7-F6B0E2C97D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61572-1A59-4E3B-BA65-3329E9468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EBD84-71F4-4271-8C46-0D47C0A9B12E}" type="datetime2">
              <a:rPr lang="en-US" smtClean="0"/>
              <a:t>Tuesday, July 4,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EF84F1-99FE-4F0B-9E76-F581C2C1B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B2D769-16B1-43C4-BF14-317553351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6952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E56583A-514F-4632-820D-E7EE236A46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73CBBB-7DDC-4437-8C7D-22A1C35202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C69EBF-DA20-4024-8006-B158D571E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E0CE1-F450-4107-B2CB-17B18F8A3F4A}" type="datetime2">
              <a:rPr lang="en-US" smtClean="0"/>
              <a:t>Tuesday, July 4,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BAC8B9-14B5-4DF1-994D-AB47DB3BA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876582-5F9B-4F5E-AAD5-D608CB68E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0222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3BDBC526-6DCD-4FF6-8395-D8C22E46E527}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113199"/>
            <a:ext cx="11090274" cy="3979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8C025-CD7A-4966-867E-81CF82B15267}" type="datetime2">
              <a:rPr lang="en-US" smtClean="0"/>
              <a:t>Tuesday, July 4,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0211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>
            <a:extLst>
              <a:ext uri="{FF2B5EF4-FFF2-40B4-BE49-F238E27FC236}">
                <a16:creationId xmlns:a16="http://schemas.microsoft.com/office/drawing/2014/main" id="{4644CBB8-40B8-42F8-9172-07A476341DDA}"/>
              </a:ext>
            </a:extLst>
          </p:cNvPr>
          <p:cNvGrpSpPr/>
          <p:nvPr/>
        </p:nvGrpSpPr>
        <p:grpSpPr>
          <a:xfrm>
            <a:off x="356481" y="879007"/>
            <a:ext cx="734257" cy="760506"/>
            <a:chOff x="5243759" y="1363788"/>
            <a:chExt cx="734257" cy="760506"/>
          </a:xfrm>
        </p:grpSpPr>
        <p:sp>
          <p:nvSpPr>
            <p:cNvPr id="49" name="Freeform 5">
              <a:extLst>
                <a:ext uri="{FF2B5EF4-FFF2-40B4-BE49-F238E27FC236}">
                  <a16:creationId xmlns:a16="http://schemas.microsoft.com/office/drawing/2014/main" id="{35CE073E-302A-4AA7-98C7-8667DDDCFA18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0" name="Freeform 6">
              <a:extLst>
                <a:ext uri="{FF2B5EF4-FFF2-40B4-BE49-F238E27FC236}">
                  <a16:creationId xmlns:a16="http://schemas.microsoft.com/office/drawing/2014/main" id="{4FD1AE2F-DD70-4E93-B905-E052A23F0B1C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1" name="Freeform 8">
              <a:extLst>
                <a:ext uri="{FF2B5EF4-FFF2-40B4-BE49-F238E27FC236}">
                  <a16:creationId xmlns:a16="http://schemas.microsoft.com/office/drawing/2014/main" id="{E8D529E5-8838-47F0-98A4-2D46F11E499C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5DA2564-D3DB-48AD-83F0-6CC6B5743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563" y="474345"/>
            <a:ext cx="11077574" cy="2954655"/>
          </a:xfrm>
        </p:spPr>
        <p:txBody>
          <a:bodyPr vert="horz" wrap="square" lIns="0" tIns="0" rIns="0" bIns="0" rtlCol="0" anchor="b" anchorCtr="0">
            <a:normAutofit/>
          </a:bodyPr>
          <a:lstStyle>
            <a:lvl1pPr>
              <a:defRPr lang="en-US" sz="64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03DDF-462A-45CE-931B-010AB4F73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09929-0719-4517-94D6-FDF7F99E70F6}" type="datetime2">
              <a:rPr lang="en-US" smtClean="0"/>
              <a:t>Tuesday, July 4,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E10702-2ACF-4768-9E91-8CB87B895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FA722-391E-4FCF-8E15-0D7E2EC02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EEA752-36DA-440B-8747-0EB2914080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6271" y="3629772"/>
            <a:ext cx="11074866" cy="2678953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BCC02B0-8581-4752-B7BC-3CE1EF17B9F7}"/>
              </a:ext>
            </a:extLst>
          </p:cNvPr>
          <p:cNvSpPr>
            <a:spLocks noChangeAspect="1"/>
          </p:cNvSpPr>
          <p:nvPr/>
        </p:nvSpPr>
        <p:spPr>
          <a:xfrm rot="18900000">
            <a:off x="11209132" y="4448189"/>
            <a:ext cx="999200" cy="1262947"/>
          </a:xfrm>
          <a:custGeom>
            <a:avLst/>
            <a:gdLst>
              <a:gd name="connsiteX0" fmla="*/ 540000 w 999200"/>
              <a:gd name="connsiteY0" fmla="*/ 0 h 1262947"/>
              <a:gd name="connsiteX1" fmla="*/ 999200 w 999200"/>
              <a:gd name="connsiteY1" fmla="*/ 815317 h 1262947"/>
              <a:gd name="connsiteX2" fmla="*/ 552185 w 999200"/>
              <a:gd name="connsiteY2" fmla="*/ 1262333 h 1262947"/>
              <a:gd name="connsiteX3" fmla="*/ 540000 w 999200"/>
              <a:gd name="connsiteY3" fmla="*/ 1262947 h 1262947"/>
              <a:gd name="connsiteX4" fmla="*/ 0 w 999200"/>
              <a:gd name="connsiteY4" fmla="*/ 992947 h 1262947"/>
              <a:gd name="connsiteX5" fmla="*/ 10971 w 999200"/>
              <a:gd name="connsiteY5" fmla="*/ 938533 h 1262947"/>
              <a:gd name="connsiteX6" fmla="*/ 15626 w 999200"/>
              <a:gd name="connsiteY6" fmla="*/ 931034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9200" h="1262947">
                <a:moveTo>
                  <a:pt x="540000" y="0"/>
                </a:moveTo>
                <a:lnTo>
                  <a:pt x="999200" y="815317"/>
                </a:lnTo>
                <a:lnTo>
                  <a:pt x="552185" y="1262333"/>
                </a:lnTo>
                <a:lnTo>
                  <a:pt x="540000" y="1262947"/>
                </a:ln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10200000" scaled="0"/>
          </a:gradFill>
          <a:ln>
            <a:noFill/>
          </a:ln>
          <a:effectLst>
            <a:innerShdw blurRad="254000" dist="101600" dir="42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EA0FF4DB-8180-4D26-AEAE-7ECDB670F71D}"/>
              </a:ext>
            </a:extLst>
          </p:cNvPr>
          <p:cNvSpPr/>
          <p:nvPr/>
        </p:nvSpPr>
        <p:spPr>
          <a:xfrm rot="2700000">
            <a:off x="11686937" y="4853516"/>
            <a:ext cx="540000" cy="978284"/>
          </a:xfrm>
          <a:custGeom>
            <a:avLst/>
            <a:gdLst>
              <a:gd name="connsiteX0" fmla="*/ 113288 w 540000"/>
              <a:gd name="connsiteY0" fmla="*/ 0 h 978284"/>
              <a:gd name="connsiteX1" fmla="*/ 539386 w 540000"/>
              <a:gd name="connsiteY1" fmla="*/ 426099 h 978284"/>
              <a:gd name="connsiteX2" fmla="*/ 540000 w 540000"/>
              <a:gd name="connsiteY2" fmla="*/ 438284 h 978284"/>
              <a:gd name="connsiteX3" fmla="*/ 270000 w 540000"/>
              <a:gd name="connsiteY3" fmla="*/ 978284 h 978284"/>
              <a:gd name="connsiteX4" fmla="*/ 0 w 540000"/>
              <a:gd name="connsiteY4" fmla="*/ 438284 h 978284"/>
              <a:gd name="connsiteX5" fmla="*/ 79081 w 540000"/>
              <a:gd name="connsiteY5" fmla="*/ 56446 h 978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0000" h="978284">
                <a:moveTo>
                  <a:pt x="113288" y="0"/>
                </a:moveTo>
                <a:lnTo>
                  <a:pt x="539386" y="426099"/>
                </a:lnTo>
                <a:lnTo>
                  <a:pt x="540000" y="438284"/>
                </a:lnTo>
                <a:cubicBezTo>
                  <a:pt x="540000" y="736518"/>
                  <a:pt x="419117" y="978284"/>
                  <a:pt x="270000" y="978284"/>
                </a:cubicBezTo>
                <a:cubicBezTo>
                  <a:pt x="120883" y="978284"/>
                  <a:pt x="0" y="736518"/>
                  <a:pt x="0" y="438284"/>
                </a:cubicBezTo>
                <a:cubicBezTo>
                  <a:pt x="0" y="289167"/>
                  <a:pt x="30220" y="154167"/>
                  <a:pt x="79081" y="56446"/>
                </a:cubicBezTo>
                <a:close/>
              </a:path>
            </a:pathLst>
          </a:cu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2501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94729CA3-91C4-4A89-9448-A2F0E409177A}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68347B7-45FA-4A01-924D-DC385B720B3E}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4" cy="13320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862" y="2097175"/>
            <a:ext cx="5435600" cy="3995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362910-87AA-4E67-992D-8D4822FD8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5538" y="2097175"/>
            <a:ext cx="5435600" cy="3995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95673-5512-4AAA-9AEB-E00C61EC65D5}" type="datetime2">
              <a:rPr lang="en-US" smtClean="0"/>
              <a:t>Tuesday, July 4, 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9558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FD65A50E-2F73-4426-8586-9731AFA2D2E0}"/>
              </a:ext>
            </a:extLst>
          </p:cNvPr>
          <p:cNvSpPr>
            <a:spLocks noChangeAspect="1"/>
          </p:cNvSpPr>
          <p:nvPr/>
        </p:nvSpPr>
        <p:spPr>
          <a:xfrm>
            <a:off x="11091612" y="58934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89C080-4102-49AE-BDA9-59A4A67E2486}"/>
              </a:ext>
            </a:extLst>
          </p:cNvPr>
          <p:cNvSpPr/>
          <p:nvPr/>
        </p:nvSpPr>
        <p:spPr>
          <a:xfrm>
            <a:off x="11451612" y="5827878"/>
            <a:ext cx="379049" cy="360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E62014-F04C-495A-964E-6B888D49C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sz="32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5DF027-E633-44EE-ACA0-C205930AA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881275"/>
            <a:ext cx="5437186" cy="535354"/>
          </a:xfrm>
        </p:spPr>
        <p:txBody>
          <a:bodyPr anchor="b">
            <a:normAutofit/>
          </a:bodyPr>
          <a:lstStyle>
            <a:lvl1pPr marL="0" indent="0">
              <a:buNone/>
              <a:defRPr sz="14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A4F363-FEEF-4CD2-A18E-17AE8D4851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577270"/>
            <a:ext cx="5429114" cy="3515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E50F8C-4D64-40FD-AE8C-6A1F3C2A84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881275"/>
            <a:ext cx="5436392" cy="535354"/>
          </a:xfrm>
        </p:spPr>
        <p:txBody>
          <a:bodyPr vert="horz" wrap="square" lIns="0" tIns="0" rIns="0" bIns="0" rtlCol="0" anchor="b">
            <a:normAutofit/>
          </a:bodyPr>
          <a:lstStyle>
            <a:lvl1pPr>
              <a:defRPr lang="en-US" sz="1400" b="0" cap="all" spc="200" baseline="0" dirty="0">
                <a:solidFill>
                  <a:schemeClr val="tx1"/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AC943E-DB2B-40E0-907F-8EA1404791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577270"/>
            <a:ext cx="5436391" cy="3515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CDCD5B-3F26-4AFA-8BD4-E5D8DD2AF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138FA-2E87-4873-8BBA-13E447C9A99A}" type="datetime2">
              <a:rPr lang="en-US" smtClean="0"/>
              <a:t>Tuesday, July 4, 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10D1EE-83A0-4FB5-9B25-8A73DE891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31C35-2E5B-491D-85ED-DB42A4FE1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0023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2053C-0E9C-4159-B7C9-6AB743439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9149" y="550799"/>
            <a:ext cx="8283313" cy="5542025"/>
          </a:xfrm>
        </p:spPr>
        <p:txBody>
          <a:bodyPr vert="horz" wrap="square" lIns="0" tIns="0" rIns="0" bIns="0" rtlCol="0" anchor="ctr" anchorCtr="0">
            <a:norm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F51F65-E111-4656-83BE-CFCDE2DD6C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BB40A-97BD-4BFB-B639-0BFF95FDE8B7}" type="datetime2">
              <a:rPr lang="en-US" smtClean="0"/>
              <a:t>Tuesday, July 4, 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FF82CB-2D17-4918-821E-485475CF2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66589D-A056-4817-AE15-39D87FE13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E489F067-39E1-4757-BC11-6169A343F2E1}"/>
              </a:ext>
            </a:extLst>
          </p:cNvPr>
          <p:cNvSpPr>
            <a:spLocks noChangeAspect="1"/>
          </p:cNvSpPr>
          <p:nvPr/>
        </p:nvSpPr>
        <p:spPr>
          <a:xfrm rot="18900000" flipV="1">
            <a:off x="-410727" y="3958416"/>
            <a:ext cx="3536330" cy="1853969"/>
          </a:xfrm>
          <a:custGeom>
            <a:avLst/>
            <a:gdLst>
              <a:gd name="connsiteX0" fmla="*/ 3536330 w 3536330"/>
              <a:gd name="connsiteY0" fmla="*/ 1853969 h 1853969"/>
              <a:gd name="connsiteX1" fmla="*/ 1682362 w 3536330"/>
              <a:gd name="connsiteY1" fmla="*/ 0 h 1853969"/>
              <a:gd name="connsiteX2" fmla="*/ 52157 w 3536330"/>
              <a:gd name="connsiteY2" fmla="*/ 970257 h 1853969"/>
              <a:gd name="connsiteX3" fmla="*/ 0 w 3536330"/>
              <a:gd name="connsiteY3" fmla="*/ 1078528 h 1853969"/>
              <a:gd name="connsiteX4" fmla="*/ 757215 w 3536330"/>
              <a:gd name="connsiteY4" fmla="*/ 1835743 h 1853969"/>
              <a:gd name="connsiteX5" fmla="*/ 774211 w 3536330"/>
              <a:gd name="connsiteY5" fmla="*/ 1667149 h 1853969"/>
              <a:gd name="connsiteX6" fmla="*/ 1682362 w 3536330"/>
              <a:gd name="connsiteY6" fmla="*/ 926985 h 1853969"/>
              <a:gd name="connsiteX7" fmla="*/ 2609345 w 3536330"/>
              <a:gd name="connsiteY7" fmla="*/ 1853969 h 1853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36330" h="1853969">
                <a:moveTo>
                  <a:pt x="3536330" y="1853969"/>
                </a:moveTo>
                <a:cubicBezTo>
                  <a:pt x="3536330" y="830051"/>
                  <a:pt x="2706280" y="0"/>
                  <a:pt x="1682362" y="0"/>
                </a:cubicBezTo>
                <a:cubicBezTo>
                  <a:pt x="978418" y="0"/>
                  <a:pt x="366107" y="392328"/>
                  <a:pt x="52157" y="970257"/>
                </a:cubicBezTo>
                <a:lnTo>
                  <a:pt x="0" y="1078528"/>
                </a:lnTo>
                <a:lnTo>
                  <a:pt x="757215" y="1835743"/>
                </a:lnTo>
                <a:lnTo>
                  <a:pt x="774211" y="1667149"/>
                </a:lnTo>
                <a:cubicBezTo>
                  <a:pt x="860649" y="1244739"/>
                  <a:pt x="1234397" y="926985"/>
                  <a:pt x="1682362" y="926985"/>
                </a:cubicBezTo>
                <a:cubicBezTo>
                  <a:pt x="2194320" y="926985"/>
                  <a:pt x="2609345" y="1342010"/>
                  <a:pt x="2609345" y="1853969"/>
                </a:cubicBezTo>
                <a:close/>
              </a:path>
            </a:pathLst>
          </a:custGeom>
          <a:gradFill flip="none" rotWithShape="1">
            <a:gsLst>
              <a:gs pos="97000">
                <a:schemeClr val="bg2"/>
              </a:gs>
              <a:gs pos="31000">
                <a:schemeClr val="bg2">
                  <a:lumMod val="90000"/>
                  <a:lumOff val="10000"/>
                </a:schemeClr>
              </a:gs>
            </a:gsLst>
            <a:lin ang="15000000" scaled="0"/>
            <a:tileRect/>
          </a:gradFill>
          <a:ln>
            <a:noFill/>
          </a:ln>
          <a:effectLst>
            <a:innerShdw blurRad="355600" dist="101600" dir="16200000">
              <a:schemeClr val="accent1">
                <a:lumMod val="60000"/>
                <a:lumOff val="40000"/>
                <a:alpha val="8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DD231011-607F-42F1-B2D9-2BA8E91CC6AF}"/>
              </a:ext>
            </a:extLst>
          </p:cNvPr>
          <p:cNvSpPr>
            <a:spLocks noChangeAspect="1"/>
          </p:cNvSpPr>
          <p:nvPr/>
        </p:nvSpPr>
        <p:spPr>
          <a:xfrm rot="18900000" flipV="1">
            <a:off x="-481151" y="3649708"/>
            <a:ext cx="3478701" cy="2164843"/>
          </a:xfrm>
          <a:custGeom>
            <a:avLst/>
            <a:gdLst>
              <a:gd name="connsiteX0" fmla="*/ 3478701 w 3478701"/>
              <a:gd name="connsiteY0" fmla="*/ 2164843 h 2164843"/>
              <a:gd name="connsiteX1" fmla="*/ 1624733 w 3478701"/>
              <a:gd name="connsiteY1" fmla="*/ 0 h 2164843"/>
              <a:gd name="connsiteX2" fmla="*/ 87393 w 3478701"/>
              <a:gd name="connsiteY2" fmla="*/ 954459 h 2164843"/>
              <a:gd name="connsiteX3" fmla="*/ 0 w 3478701"/>
              <a:gd name="connsiteY3" fmla="*/ 1122434 h 2164843"/>
              <a:gd name="connsiteX4" fmla="*/ 736015 w 3478701"/>
              <a:gd name="connsiteY4" fmla="*/ 1858449 h 2164843"/>
              <a:gd name="connsiteX5" fmla="*/ 739424 w 3478701"/>
              <a:gd name="connsiteY5" fmla="*/ 1842964 h 2164843"/>
              <a:gd name="connsiteX6" fmla="*/ 1624733 w 3478701"/>
              <a:gd name="connsiteY6" fmla="*/ 1082422 h 2164843"/>
              <a:gd name="connsiteX7" fmla="*/ 2551716 w 3478701"/>
              <a:gd name="connsiteY7" fmla="*/ 2164843 h 2164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78701" h="2164843">
                <a:moveTo>
                  <a:pt x="3478701" y="2164843"/>
                </a:moveTo>
                <a:cubicBezTo>
                  <a:pt x="3478701" y="969234"/>
                  <a:pt x="2648651" y="0"/>
                  <a:pt x="1624733" y="0"/>
                </a:cubicBezTo>
                <a:cubicBezTo>
                  <a:pt x="984784" y="0"/>
                  <a:pt x="420564" y="378607"/>
                  <a:pt x="87393" y="954459"/>
                </a:cubicBezTo>
                <a:lnTo>
                  <a:pt x="0" y="1122434"/>
                </a:lnTo>
                <a:lnTo>
                  <a:pt x="736015" y="1858449"/>
                </a:lnTo>
                <a:lnTo>
                  <a:pt x="739424" y="1842964"/>
                </a:lnTo>
                <a:cubicBezTo>
                  <a:pt x="856791" y="1402344"/>
                  <a:pt x="1208766" y="1082422"/>
                  <a:pt x="1624733" y="1082422"/>
                </a:cubicBezTo>
                <a:cubicBezTo>
                  <a:pt x="2136692" y="1082422"/>
                  <a:pt x="2551716" y="1567038"/>
                  <a:pt x="2551716" y="2164843"/>
                </a:cubicBezTo>
                <a:close/>
              </a:path>
            </a:pathLst>
          </a:custGeom>
          <a:solidFill>
            <a:schemeClr val="bg2">
              <a:lumMod val="50000"/>
              <a:lumOff val="50000"/>
              <a:alpha val="40000"/>
            </a:schemeClr>
          </a:solidFill>
          <a:ln>
            <a:noFill/>
          </a:ln>
          <a:effectLst>
            <a:softEdge rad="381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C472EFA-56B5-4A41-8D4B-E9F37727F34D}"/>
              </a:ext>
            </a:extLst>
          </p:cNvPr>
          <p:cNvSpPr/>
          <p:nvPr/>
        </p:nvSpPr>
        <p:spPr>
          <a:xfrm rot="13500000" flipV="1">
            <a:off x="1512277" y="2840042"/>
            <a:ext cx="214196" cy="933178"/>
          </a:xfrm>
          <a:prstGeom prst="ellipse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33781B6C-21AD-489D-A3CB-522BB2AC543F}"/>
              </a:ext>
            </a:extLst>
          </p:cNvPr>
          <p:cNvSpPr>
            <a:spLocks noChangeAspect="1"/>
          </p:cNvSpPr>
          <p:nvPr/>
        </p:nvSpPr>
        <p:spPr>
          <a:xfrm>
            <a:off x="1780661" y="385236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1AD5B80-530E-44CD-8D4A-2796FB214CBF}"/>
              </a:ext>
            </a:extLst>
          </p:cNvPr>
          <p:cNvGrpSpPr/>
          <p:nvPr/>
        </p:nvGrpSpPr>
        <p:grpSpPr>
          <a:xfrm>
            <a:off x="623181" y="1514007"/>
            <a:ext cx="734257" cy="760506"/>
            <a:chOff x="5243759" y="1363788"/>
            <a:chExt cx="734257" cy="760506"/>
          </a:xfrm>
        </p:grpSpPr>
        <p:sp>
          <p:nvSpPr>
            <p:cNvPr id="52" name="Freeform 5">
              <a:extLst>
                <a:ext uri="{FF2B5EF4-FFF2-40B4-BE49-F238E27FC236}">
                  <a16:creationId xmlns:a16="http://schemas.microsoft.com/office/drawing/2014/main" id="{2F746AA8-9050-4515-9B17-BC850368529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Freeform 6">
              <a:extLst>
                <a:ext uri="{FF2B5EF4-FFF2-40B4-BE49-F238E27FC236}">
                  <a16:creationId xmlns:a16="http://schemas.microsoft.com/office/drawing/2014/main" id="{23EC1AC3-1698-46D5-80B7-F22F15E1A5E4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4" name="Freeform 8">
              <a:extLst>
                <a:ext uri="{FF2B5EF4-FFF2-40B4-BE49-F238E27FC236}">
                  <a16:creationId xmlns:a16="http://schemas.microsoft.com/office/drawing/2014/main" id="{73766156-553C-46EB-93FA-4F37CC0FF5CF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796709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9E0E3-ECF6-4CFE-8698-AEFEBCECC3C0}" type="datetime2">
              <a:rPr lang="en-US" smtClean="0"/>
              <a:t>Tuesday, July 4, 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1288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78B0BE9-88B0-4883-9BA9-CD594C400EC1}"/>
              </a:ext>
            </a:extLst>
          </p:cNvPr>
          <p:cNvGrpSpPr/>
          <p:nvPr/>
        </p:nvGrpSpPr>
        <p:grpSpPr>
          <a:xfrm>
            <a:off x="4949631" y="5111861"/>
            <a:ext cx="1262947" cy="1335600"/>
            <a:chOff x="2678417" y="2427951"/>
            <a:chExt cx="1262947" cy="13356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59DCBF3-7AFA-4CD1-A918-BC6DDE674E6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6964A02-96E1-4654-9187-DDDE7409F75B}"/>
                </a:ext>
              </a:extLst>
            </p:cNvPr>
            <p:cNvSpPr/>
            <p:nvPr/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F3FF76C-A012-4CDA-8AE7-E94139557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5" cy="984885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A4C80-DC38-4641-924F-90D6078CF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5775" y="1750060"/>
            <a:ext cx="7345362" cy="4342765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C42771-D3A7-4072-85DC-B7C5E530E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50060"/>
            <a:ext cx="3565525" cy="434276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D47AB1-6EB5-4E2C-B4A7-42DC643E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462FC-960E-4740-921F-B36862979F21}" type="datetime2">
              <a:rPr lang="en-US" smtClean="0"/>
              <a:t>Tuesday, July 4, 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A9D15F-B6ED-46E1-9840-0B625880E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AEB023-7A5E-4087-B75E-A38A80EE5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4073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F98F1FBA-F8BB-42CF-8B3E-D19AAFEE96C1}"/>
              </a:ext>
            </a:extLst>
          </p:cNvPr>
          <p:cNvGrpSpPr/>
          <p:nvPr/>
        </p:nvGrpSpPr>
        <p:grpSpPr>
          <a:xfrm>
            <a:off x="334964" y="5115518"/>
            <a:ext cx="734257" cy="760506"/>
            <a:chOff x="5243759" y="1363788"/>
            <a:chExt cx="734257" cy="760506"/>
          </a:xfrm>
        </p:grpSpPr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60EE09DD-C3DB-4266-BCC3-A765CFFBF37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5F301FE0-96DC-4EFB-BBEE-AED762C337C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3BEAD276-8850-4C0C-9777-8537000D522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E5EE0A0-B07E-479B-9684-4BD09FA43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75409"/>
            <a:ext cx="4500562" cy="984885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sz="32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1893A9-3462-4F51-83AE-5D2F124B98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67324" y="575409"/>
            <a:ext cx="6373813" cy="5733316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A9240C-79C0-4A88-A476-725DE1B9C2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76195"/>
            <a:ext cx="4500562" cy="4532530"/>
          </a:xfrm>
        </p:spPr>
        <p:txBody>
          <a:bodyPr anchor="t" anchorCtr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7D2D6F-49E8-4217-A908-2D9E43583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BC9E2-CB44-4C05-9BB5-496C18A241E0}" type="datetime2">
              <a:rPr lang="en-US" smtClean="0"/>
              <a:t>Tuesday, July 4, 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1C4440-6B8D-4A24-A807-8B1302A3D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CFE189-E20B-4108-B290-24442433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9567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028302-E866-455D-8898-536230275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11090275" cy="1333057"/>
          </a:xfrm>
          <a:prstGeom prst="rect">
            <a:avLst/>
          </a:prstGeom>
        </p:spPr>
        <p:txBody>
          <a:bodyPr lIns="109728" tIns="109728" rIns="109728" bIns="91440" anchor="t"/>
          <a:lstStyle/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94E72B-F0CF-4BC4-B509-A1C4508BE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3" y="2113862"/>
            <a:ext cx="11091600" cy="3978963"/>
          </a:xfrm>
          <a:prstGeom prst="rect">
            <a:avLst/>
          </a:prstGeom>
        </p:spPr>
        <p:txBody>
          <a:bodyPr lIns="109728" tIns="109728" rIns="109728" bIns="9144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ACE49D-C22F-4540-AC09-E421D2A2E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1000" spc="8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246CB39B-5F4C-4A7E-9BE3-AAFD45576D16}" type="datetime2">
              <a:rPr lang="en-US" smtClean="0"/>
              <a:t>Tuesday, July 4, 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D5C3BE-317E-49E8-82B5-C8A7EC9C8A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1000" spc="8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r>
              <a:rPr lang="en-US"/>
              <a:t>Sample Footer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574E12-6C16-431F-B2CE-E4B15916BA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1000" spc="8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33943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914400" rtl="0" eaLnBrk="1" latinLnBrk="0" hangingPunct="1">
        <a:lnSpc>
          <a:spcPct val="110000"/>
        </a:lnSpc>
        <a:spcBef>
          <a:spcPct val="0"/>
        </a:spcBef>
        <a:buNone/>
        <a:defRPr lang="en-US" sz="4800" kern="1200" spc="16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4000"/>
        </a:lnSpc>
        <a:spcBef>
          <a:spcPts val="1000"/>
        </a:spcBef>
        <a:spcAft>
          <a:spcPts val="800"/>
        </a:spcAft>
        <a:buFont typeface="Arial" panose="020B0604020202020204" pitchFamily="34" charset="0"/>
        <a:buChar char="•"/>
        <a:defRPr sz="2400" kern="1200" spc="7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4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 spc="7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4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 spc="7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4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 spc="7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4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 spc="7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1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png"/><Relationship Id="rId5" Type="http://schemas.openxmlformats.org/officeDocument/2006/relationships/image" Target="../media/image73.jpg"/><Relationship Id="rId4" Type="http://schemas.openxmlformats.org/officeDocument/2006/relationships/image" Target="../media/image72.jp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13" Type="http://schemas.openxmlformats.org/officeDocument/2006/relationships/image" Target="../media/image79.png"/><Relationship Id="rId3" Type="http://schemas.openxmlformats.org/officeDocument/2006/relationships/image" Target="../media/image75.jpg"/><Relationship Id="rId7" Type="http://schemas.openxmlformats.org/officeDocument/2006/relationships/image" Target="../media/image81.png"/><Relationship Id="rId12" Type="http://schemas.openxmlformats.org/officeDocument/2006/relationships/image" Target="../media/image78.png"/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png"/><Relationship Id="rId11" Type="http://schemas.openxmlformats.org/officeDocument/2006/relationships/image" Target="../media/image77.png"/><Relationship Id="rId10" Type="http://schemas.openxmlformats.org/officeDocument/2006/relationships/image" Target="../media/image76.png"/><Relationship Id="rId9" Type="http://schemas.openxmlformats.org/officeDocument/2006/relationships/image" Target="../media/image8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85.png"/><Relationship Id="rId7" Type="http://schemas.openxmlformats.org/officeDocument/2006/relationships/image" Target="../media/image89.png"/><Relationship Id="rId12" Type="http://schemas.openxmlformats.org/officeDocument/2006/relationships/image" Target="../media/image94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8.png"/><Relationship Id="rId11" Type="http://schemas.openxmlformats.org/officeDocument/2006/relationships/image" Target="../media/image93.png"/><Relationship Id="rId5" Type="http://schemas.openxmlformats.org/officeDocument/2006/relationships/image" Target="../media/image87.png"/><Relationship Id="rId10" Type="http://schemas.openxmlformats.org/officeDocument/2006/relationships/image" Target="../media/image92.png"/><Relationship Id="rId4" Type="http://schemas.openxmlformats.org/officeDocument/2006/relationships/image" Target="../media/image86.png"/><Relationship Id="rId9" Type="http://schemas.openxmlformats.org/officeDocument/2006/relationships/image" Target="../media/image9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18" Type="http://schemas.openxmlformats.org/officeDocument/2006/relationships/image" Target="../media/image38.png"/><Relationship Id="rId3" Type="http://schemas.openxmlformats.org/officeDocument/2006/relationships/image" Target="../media/image230.png"/><Relationship Id="rId21" Type="http://schemas.openxmlformats.org/officeDocument/2006/relationships/image" Target="../media/image41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17" Type="http://schemas.openxmlformats.org/officeDocument/2006/relationships/image" Target="../media/image37.png"/><Relationship Id="rId2" Type="http://schemas.openxmlformats.org/officeDocument/2006/relationships/image" Target="../media/image11.png"/><Relationship Id="rId16" Type="http://schemas.openxmlformats.org/officeDocument/2006/relationships/image" Target="../media/image36.png"/><Relationship Id="rId20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24" Type="http://schemas.openxmlformats.org/officeDocument/2006/relationships/image" Target="../media/image44.png"/><Relationship Id="rId5" Type="http://schemas.openxmlformats.org/officeDocument/2006/relationships/image" Target="../media/image25.png"/><Relationship Id="rId15" Type="http://schemas.openxmlformats.org/officeDocument/2006/relationships/image" Target="../media/image35.png"/><Relationship Id="rId23" Type="http://schemas.openxmlformats.org/officeDocument/2006/relationships/image" Target="../media/image43.png"/><Relationship Id="rId10" Type="http://schemas.openxmlformats.org/officeDocument/2006/relationships/image" Target="../media/image30.png"/><Relationship Id="rId19" Type="http://schemas.openxmlformats.org/officeDocument/2006/relationships/image" Target="../media/image39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Relationship Id="rId14" Type="http://schemas.openxmlformats.org/officeDocument/2006/relationships/image" Target="../media/image34.png"/><Relationship Id="rId22" Type="http://schemas.openxmlformats.org/officeDocument/2006/relationships/image" Target="../media/image4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3.png"/><Relationship Id="rId18" Type="http://schemas.openxmlformats.org/officeDocument/2006/relationships/image" Target="../media/image58.png"/><Relationship Id="rId3" Type="http://schemas.openxmlformats.org/officeDocument/2006/relationships/image" Target="../media/image45.png"/><Relationship Id="rId7" Type="http://schemas.openxmlformats.org/officeDocument/2006/relationships/image" Target="../media/image47.png"/><Relationship Id="rId12" Type="http://schemas.openxmlformats.org/officeDocument/2006/relationships/image" Target="../media/image52.png"/><Relationship Id="rId17" Type="http://schemas.openxmlformats.org/officeDocument/2006/relationships/image" Target="../media/image57.png"/><Relationship Id="rId2" Type="http://schemas.openxmlformats.org/officeDocument/2006/relationships/image" Target="../media/image11.png"/><Relationship Id="rId16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11" Type="http://schemas.openxmlformats.org/officeDocument/2006/relationships/image" Target="../media/image51.png"/><Relationship Id="rId5" Type="http://schemas.openxmlformats.org/officeDocument/2006/relationships/image" Target="../media/image25.png"/><Relationship Id="rId15" Type="http://schemas.openxmlformats.org/officeDocument/2006/relationships/image" Target="../media/image55.png"/><Relationship Id="rId10" Type="http://schemas.openxmlformats.org/officeDocument/2006/relationships/image" Target="../media/image50.png"/><Relationship Id="rId19" Type="http://schemas.openxmlformats.org/officeDocument/2006/relationships/image" Target="../media/image59.png"/><Relationship Id="rId4" Type="http://schemas.openxmlformats.org/officeDocument/2006/relationships/image" Target="../media/image24.png"/><Relationship Id="rId9" Type="http://schemas.openxmlformats.org/officeDocument/2006/relationships/image" Target="../media/image49.png"/><Relationship Id="rId14" Type="http://schemas.openxmlformats.org/officeDocument/2006/relationships/image" Target="../media/image5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1B0F92C-925A-4D2E-839E-EB381378C3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95000" y="4960218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728E771-DD61-80BB-2E59-67A1C7CDF6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5851" y="1353485"/>
            <a:ext cx="5006582" cy="3397083"/>
          </a:xfrm>
        </p:spPr>
        <p:txBody>
          <a:bodyPr anchor="b">
            <a:normAutofit fontScale="90000"/>
          </a:bodyPr>
          <a:lstStyle/>
          <a:p>
            <a:pPr algn="ctr"/>
            <a:br>
              <a:rPr lang="en-US" altLang="ko-KR" sz="4800" dirty="0"/>
            </a:br>
            <a:br>
              <a:rPr lang="en-US" altLang="ko-KR" sz="4800" dirty="0"/>
            </a:br>
            <a:br>
              <a:rPr lang="en-US" altLang="ko-KR" sz="4800" dirty="0"/>
            </a:br>
            <a:br>
              <a:rPr lang="en-US" altLang="ko-KR" sz="4800" dirty="0"/>
            </a:br>
            <a:br>
              <a:rPr lang="en-US" altLang="ko-KR" sz="4800" dirty="0"/>
            </a:br>
            <a:br>
              <a:rPr lang="en-US" altLang="ko-KR" sz="4800" dirty="0"/>
            </a:br>
            <a:br>
              <a:rPr lang="en-US" altLang="ko-KR" sz="4800" dirty="0"/>
            </a:br>
            <a:br>
              <a:rPr lang="en-US" altLang="ko-KR" sz="4800" dirty="0"/>
            </a:br>
            <a:br>
              <a:rPr lang="en-US" altLang="ko-KR" sz="4800" dirty="0"/>
            </a:br>
            <a:br>
              <a:rPr lang="en-US" altLang="ko-KR" sz="4800" dirty="0"/>
            </a:br>
            <a:br>
              <a:rPr lang="en-US" altLang="ko-KR" sz="4800" dirty="0"/>
            </a:br>
            <a:br>
              <a:rPr lang="en-US" altLang="ko-KR" sz="4800" dirty="0"/>
            </a:br>
            <a:r>
              <a:rPr lang="ko-KR" altLang="en-US" sz="4800" dirty="0"/>
              <a:t>팔각형 </a:t>
            </a:r>
            <a:r>
              <a:rPr lang="en-US" altLang="ko-KR" sz="4800" dirty="0"/>
              <a:t>5</a:t>
            </a:r>
            <a:r>
              <a:rPr lang="ko-KR" altLang="en-US" sz="4800" dirty="0"/>
              <a:t>층 </a:t>
            </a:r>
            <a:r>
              <a:rPr lang="ko-KR" altLang="en-US" sz="4800" dirty="0" err="1"/>
              <a:t>액추에이터의</a:t>
            </a:r>
            <a:br>
              <a:rPr lang="en-US" altLang="ko-KR" sz="4800" dirty="0"/>
            </a:br>
            <a:r>
              <a:rPr lang="ko-KR" altLang="en-US" sz="4800" dirty="0"/>
              <a:t>내부 공간</a:t>
            </a:r>
            <a:br>
              <a:rPr lang="en-US" altLang="ko-KR" sz="4800" dirty="0"/>
            </a:br>
            <a:r>
              <a:rPr lang="ko-KR" altLang="en-US" sz="4800" dirty="0"/>
              <a:t>부피 구하는 과정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1E9BE89-D05F-0382-D2E0-1E6BB93A54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1504" y="797521"/>
            <a:ext cx="3730810" cy="501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8116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그림 64">
            <a:extLst>
              <a:ext uri="{FF2B5EF4-FFF2-40B4-BE49-F238E27FC236}">
                <a16:creationId xmlns:a16="http://schemas.microsoft.com/office/drawing/2014/main" id="{0D52F2EC-AAEF-0802-4E04-72365BAADA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702" y="496818"/>
            <a:ext cx="2705712" cy="200331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8728E771-DD61-80BB-2E59-67A1C7CDF6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25143" y="323134"/>
            <a:ext cx="6675808" cy="895733"/>
          </a:xfrm>
        </p:spPr>
        <p:txBody>
          <a:bodyPr anchor="b">
            <a:normAutofit fontScale="90000"/>
          </a:bodyPr>
          <a:lstStyle/>
          <a:p>
            <a:r>
              <a:rPr lang="ko-KR" altLang="en-US" sz="4800" dirty="0"/>
              <a:t>부피 구하는 </a:t>
            </a:r>
            <a:r>
              <a:rPr lang="ko-KR" altLang="en-US" sz="4800"/>
              <a:t>과정</a:t>
            </a:r>
            <a:r>
              <a:rPr lang="en-US" altLang="ko-KR" sz="4800" dirty="0"/>
              <a:t>(</a:t>
            </a:r>
            <a:r>
              <a:rPr lang="ko-KR" altLang="en-US" sz="4800" dirty="0"/>
              <a:t>함수계산</a:t>
            </a:r>
            <a:r>
              <a:rPr lang="en-US" altLang="ko-KR" sz="4800" dirty="0"/>
              <a:t>)</a:t>
            </a:r>
            <a:r>
              <a:rPr lang="ko-KR" altLang="en-US" sz="4800" dirty="0"/>
              <a:t> 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77BE9A61-F9DC-4C2E-92DB-C508444C4A85}"/>
              </a:ext>
            </a:extLst>
          </p:cNvPr>
          <p:cNvSpPr/>
          <p:nvPr/>
        </p:nvSpPr>
        <p:spPr>
          <a:xfrm>
            <a:off x="158259" y="193484"/>
            <a:ext cx="577516" cy="57751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5671C22-8647-C699-9E67-08E1CCF274AC}"/>
                  </a:ext>
                </a:extLst>
              </p:cNvPr>
              <p:cNvSpPr txBox="1"/>
              <p:nvPr/>
            </p:nvSpPr>
            <p:spPr>
              <a:xfrm>
                <a:off x="261386" y="2743567"/>
                <a:ext cx="11475409" cy="27615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/>
                  <a:t>         는         와        가 </a:t>
                </a:r>
                <a:r>
                  <a:rPr lang="en-US" altLang="ko-KR" dirty="0"/>
                  <a:t>4</a:t>
                </a:r>
                <a:r>
                  <a:rPr lang="ko-KR" altLang="en-US" dirty="0"/>
                  <a:t>개씩</a:t>
                </a:r>
                <a:r>
                  <a:rPr lang="en-US" altLang="ko-KR" dirty="0"/>
                  <a:t>,        </a:t>
                </a:r>
                <a:r>
                  <a:rPr lang="ko-KR" altLang="en-US" dirty="0"/>
                  <a:t>와       가 </a:t>
                </a:r>
                <a:r>
                  <a:rPr lang="en-US" altLang="ko-KR" dirty="0"/>
                  <a:t>16</a:t>
                </a:r>
                <a:r>
                  <a:rPr lang="ko-KR" altLang="en-US" dirty="0"/>
                  <a:t>개씩 존재한다</a:t>
                </a:r>
                <a:r>
                  <a:rPr lang="en-US" altLang="ko-KR" dirty="0"/>
                  <a:t>.</a:t>
                </a:r>
              </a:p>
              <a:p>
                <a:endParaRPr lang="en-US" altLang="ko-KR" dirty="0"/>
              </a:p>
              <a:p>
                <a:r>
                  <a:rPr lang="ko-KR" altLang="en-US" dirty="0"/>
                  <a:t>따라서         의 부피 </a:t>
                </a:r>
                <a:endParaRPr lang="en-US" altLang="ko-KR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altLang="ko-KR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𝐷</m:t>
                      </m:r>
                      <m:sSubSup>
                        <m:sSub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𝑐𝑜𝑠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𝜃</m:t>
                      </m:r>
                      <m:func>
                        <m:func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US" altLang="ko-K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</m:t>
                      </m:r>
                      <m:r>
                        <a:rPr lang="en-US" altLang="ko-KR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𝑑</m:t>
                      </m:r>
                      <m:sSubSup>
                        <m:sSub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𝑐𝑜𝑠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𝜃</m:t>
                      </m:r>
                      <m:func>
                        <m:func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US" altLang="ko-K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4+</m:t>
                      </m:r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48</m:t>
                          </m:r>
                        </m:den>
                      </m:f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  <m:sSubSup>
                        <m:sSub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𝑐𝑜𝑠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𝜃</m:t>
                      </m:r>
                      <m:func>
                        <m:func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US" altLang="ko-K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16+</m:t>
                      </m:r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24</m:t>
                          </m:r>
                        </m:den>
                      </m:f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𝑞</m:t>
                      </m:r>
                      <m:sSubSup>
                        <m:sSub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𝑐𝑜𝑠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𝜃</m:t>
                      </m:r>
                      <m:func>
                        <m:func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US" altLang="ko-K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16=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  <m:sSubSup>
                        <m:sSub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𝑐𝑜𝑠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𝜃</m:t>
                      </m:r>
                      <m:func>
                        <m:func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  <m:sSubSup>
                        <m:sSub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𝑐𝑜𝑠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𝜃</m:t>
                      </m:r>
                      <m:func>
                        <m:func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𝑞</m:t>
                      </m:r>
                      <m:sSubSup>
                        <m:sSub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𝑐𝑜𝑠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𝜃</m:t>
                      </m:r>
                      <m:func>
                        <m:func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altLang="ko-KR" i="1" dirty="0">
                  <a:latin typeface="Cambria Math" panose="02040503050406030204" pitchFamily="18" charset="0"/>
                </a:endParaRPr>
              </a:p>
              <a:p>
                <a:endParaRPr lang="en-US" altLang="ko-KR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(2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)</m:t>
                      </m:r>
                      <m:sSubSup>
                        <m:sSub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𝑐𝑜𝑠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𝜃</m:t>
                      </m:r>
                      <m:func>
                        <m:func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altLang="ko-KR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5671C22-8647-C699-9E67-08E1CCF274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386" y="2743567"/>
                <a:ext cx="11475409" cy="2761525"/>
              </a:xfrm>
              <a:prstGeom prst="rect">
                <a:avLst/>
              </a:prstGeom>
              <a:blipFill>
                <a:blip r:embed="rId3"/>
                <a:stretch>
                  <a:fillRect l="-478" t="-110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타원 20">
            <a:extLst>
              <a:ext uri="{FF2B5EF4-FFF2-40B4-BE49-F238E27FC236}">
                <a16:creationId xmlns:a16="http://schemas.microsoft.com/office/drawing/2014/main" id="{897C44EE-84BF-E044-4609-591F4F1E9BD5}"/>
              </a:ext>
            </a:extLst>
          </p:cNvPr>
          <p:cNvSpPr/>
          <p:nvPr/>
        </p:nvSpPr>
        <p:spPr>
          <a:xfrm>
            <a:off x="455204" y="2674800"/>
            <a:ext cx="363073" cy="390285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799F132-4C46-E101-2CF6-1266B67681C2}"/>
              </a:ext>
            </a:extLst>
          </p:cNvPr>
          <p:cNvSpPr/>
          <p:nvPr/>
        </p:nvSpPr>
        <p:spPr>
          <a:xfrm>
            <a:off x="1181350" y="2674800"/>
            <a:ext cx="391887" cy="39188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</a:t>
            </a:r>
            <a:endParaRPr lang="ko-KR" altLang="en-US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44B41075-5206-DF68-F990-651A3E1AFC7D}"/>
              </a:ext>
            </a:extLst>
          </p:cNvPr>
          <p:cNvSpPr/>
          <p:nvPr/>
        </p:nvSpPr>
        <p:spPr>
          <a:xfrm>
            <a:off x="1936310" y="2674800"/>
            <a:ext cx="391887" cy="39188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b</a:t>
            </a:r>
            <a:endParaRPr lang="ko-KR" altLang="en-US" dirty="0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7628B721-8D0B-74EA-581E-A8D9E338F73B}"/>
              </a:ext>
            </a:extLst>
          </p:cNvPr>
          <p:cNvSpPr/>
          <p:nvPr/>
        </p:nvSpPr>
        <p:spPr>
          <a:xfrm>
            <a:off x="3250286" y="2674800"/>
            <a:ext cx="391887" cy="39188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</a:t>
            </a:r>
            <a:endParaRPr lang="ko-KR" altLang="en-US" dirty="0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F670BA43-BF80-30D1-3FA6-C8882ED16D87}"/>
              </a:ext>
            </a:extLst>
          </p:cNvPr>
          <p:cNvSpPr/>
          <p:nvPr/>
        </p:nvSpPr>
        <p:spPr>
          <a:xfrm>
            <a:off x="3900009" y="2674800"/>
            <a:ext cx="391887" cy="39188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d</a:t>
            </a:r>
            <a:endParaRPr lang="ko-KR" altLang="en-US" dirty="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BE1A44E4-86B1-CA36-2A32-E620C90F6C0A}"/>
              </a:ext>
            </a:extLst>
          </p:cNvPr>
          <p:cNvSpPr/>
          <p:nvPr/>
        </p:nvSpPr>
        <p:spPr>
          <a:xfrm>
            <a:off x="1101875" y="3205232"/>
            <a:ext cx="363073" cy="390285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36" name="액자 35">
            <a:extLst>
              <a:ext uri="{FF2B5EF4-FFF2-40B4-BE49-F238E27FC236}">
                <a16:creationId xmlns:a16="http://schemas.microsoft.com/office/drawing/2014/main" id="{6271279E-92A5-79C9-F785-4F8A8C11ABF3}"/>
              </a:ext>
            </a:extLst>
          </p:cNvPr>
          <p:cNvSpPr/>
          <p:nvPr/>
        </p:nvSpPr>
        <p:spPr>
          <a:xfrm>
            <a:off x="4412635" y="4836689"/>
            <a:ext cx="3157937" cy="737170"/>
          </a:xfrm>
          <a:prstGeom prst="frame">
            <a:avLst>
              <a:gd name="adj1" fmla="val 689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8C5DCD2A-2110-383A-6B6F-D6508687D099}"/>
              </a:ext>
            </a:extLst>
          </p:cNvPr>
          <p:cNvGrpSpPr/>
          <p:nvPr/>
        </p:nvGrpSpPr>
        <p:grpSpPr>
          <a:xfrm>
            <a:off x="8720134" y="1260470"/>
            <a:ext cx="2290516" cy="2243821"/>
            <a:chOff x="1507721" y="2801283"/>
            <a:chExt cx="3766462" cy="3689678"/>
          </a:xfrm>
        </p:grpSpPr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5453BF5F-B6B4-989F-492D-72CC89225DF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33900" y="2860861"/>
              <a:ext cx="3505541" cy="3429000"/>
            </a:xfrm>
            <a:prstGeom prst="rect">
              <a:avLst/>
            </a:prstGeom>
          </p:spPr>
        </p:pic>
        <p:sp>
          <p:nvSpPr>
            <p:cNvPr id="39" name="액자 38">
              <a:extLst>
                <a:ext uri="{FF2B5EF4-FFF2-40B4-BE49-F238E27FC236}">
                  <a16:creationId xmlns:a16="http://schemas.microsoft.com/office/drawing/2014/main" id="{EF65D5E3-1F15-207F-5BC3-4BA93C0FC200}"/>
                </a:ext>
              </a:extLst>
            </p:cNvPr>
            <p:cNvSpPr/>
            <p:nvPr/>
          </p:nvSpPr>
          <p:spPr>
            <a:xfrm>
              <a:off x="2747550" y="5667656"/>
              <a:ext cx="1292535" cy="391887"/>
            </a:xfrm>
            <a:prstGeom prst="frame">
              <a:avLst>
                <a:gd name="adj1" fmla="val 6897"/>
              </a:avLst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9795ADA8-8BC6-42C2-B827-E1AF0802E865}"/>
                </a:ext>
              </a:extLst>
            </p:cNvPr>
            <p:cNvSpPr/>
            <p:nvPr/>
          </p:nvSpPr>
          <p:spPr>
            <a:xfrm>
              <a:off x="3197873" y="6099074"/>
              <a:ext cx="391887" cy="391887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a</a:t>
              </a:r>
              <a:endParaRPr lang="ko-KR" altLang="en-US" dirty="0"/>
            </a:p>
          </p:txBody>
        </p:sp>
        <p:sp>
          <p:nvSpPr>
            <p:cNvPr id="41" name="액자 40">
              <a:extLst>
                <a:ext uri="{FF2B5EF4-FFF2-40B4-BE49-F238E27FC236}">
                  <a16:creationId xmlns:a16="http://schemas.microsoft.com/office/drawing/2014/main" id="{8346371F-4F3F-B47B-ED02-0A885AB7F6F7}"/>
                </a:ext>
              </a:extLst>
            </p:cNvPr>
            <p:cNvSpPr/>
            <p:nvPr/>
          </p:nvSpPr>
          <p:spPr>
            <a:xfrm>
              <a:off x="2747550" y="3090606"/>
              <a:ext cx="1292535" cy="391887"/>
            </a:xfrm>
            <a:prstGeom prst="frame">
              <a:avLst>
                <a:gd name="adj1" fmla="val 6897"/>
              </a:avLst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7A2C3543-2CA6-6112-32C7-D54C23C52542}"/>
                </a:ext>
              </a:extLst>
            </p:cNvPr>
            <p:cNvSpPr/>
            <p:nvPr/>
          </p:nvSpPr>
          <p:spPr>
            <a:xfrm>
              <a:off x="3197873" y="3522024"/>
              <a:ext cx="391887" cy="391887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a</a:t>
              </a:r>
              <a:endParaRPr lang="ko-KR" altLang="en-US" dirty="0"/>
            </a:p>
          </p:txBody>
        </p:sp>
        <p:sp>
          <p:nvSpPr>
            <p:cNvPr id="43" name="액자 42">
              <a:extLst>
                <a:ext uri="{FF2B5EF4-FFF2-40B4-BE49-F238E27FC236}">
                  <a16:creationId xmlns:a16="http://schemas.microsoft.com/office/drawing/2014/main" id="{99307A62-E598-AADA-EF83-5444AA049CB7}"/>
                </a:ext>
              </a:extLst>
            </p:cNvPr>
            <p:cNvSpPr/>
            <p:nvPr/>
          </p:nvSpPr>
          <p:spPr>
            <a:xfrm>
              <a:off x="4490408" y="3962610"/>
              <a:ext cx="391888" cy="1225503"/>
            </a:xfrm>
            <a:prstGeom prst="frame">
              <a:avLst>
                <a:gd name="adj1" fmla="val 6897"/>
              </a:avLst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2BB8D10F-83F3-E86F-4156-C1E6CA26838A}"/>
                </a:ext>
              </a:extLst>
            </p:cNvPr>
            <p:cNvSpPr/>
            <p:nvPr/>
          </p:nvSpPr>
          <p:spPr>
            <a:xfrm>
              <a:off x="4882296" y="4379417"/>
              <a:ext cx="391887" cy="391887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a</a:t>
              </a:r>
              <a:endParaRPr lang="ko-KR" altLang="en-US" dirty="0"/>
            </a:p>
          </p:txBody>
        </p:sp>
        <p:sp>
          <p:nvSpPr>
            <p:cNvPr id="45" name="액자 44">
              <a:extLst>
                <a:ext uri="{FF2B5EF4-FFF2-40B4-BE49-F238E27FC236}">
                  <a16:creationId xmlns:a16="http://schemas.microsoft.com/office/drawing/2014/main" id="{FA49C665-E918-CF5C-9902-B8EF09220E82}"/>
                </a:ext>
              </a:extLst>
            </p:cNvPr>
            <p:cNvSpPr/>
            <p:nvPr/>
          </p:nvSpPr>
          <p:spPr>
            <a:xfrm>
              <a:off x="1899608" y="3962610"/>
              <a:ext cx="391888" cy="1225503"/>
            </a:xfrm>
            <a:prstGeom prst="frame">
              <a:avLst>
                <a:gd name="adj1" fmla="val 6897"/>
              </a:avLst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EF1676DD-62BE-0215-4782-A6DF68AE7DC3}"/>
                </a:ext>
              </a:extLst>
            </p:cNvPr>
            <p:cNvSpPr/>
            <p:nvPr/>
          </p:nvSpPr>
          <p:spPr>
            <a:xfrm>
              <a:off x="1507721" y="4379417"/>
              <a:ext cx="391887" cy="391887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a</a:t>
              </a:r>
              <a:endParaRPr lang="ko-KR" altLang="en-US" dirty="0"/>
            </a:p>
          </p:txBody>
        </p:sp>
        <p:sp>
          <p:nvSpPr>
            <p:cNvPr id="48" name="액자 47">
              <a:extLst>
                <a:ext uri="{FF2B5EF4-FFF2-40B4-BE49-F238E27FC236}">
                  <a16:creationId xmlns:a16="http://schemas.microsoft.com/office/drawing/2014/main" id="{C1877E8C-2FFB-50F8-0276-DC49A45784F7}"/>
                </a:ext>
              </a:extLst>
            </p:cNvPr>
            <p:cNvSpPr/>
            <p:nvPr/>
          </p:nvSpPr>
          <p:spPr>
            <a:xfrm rot="2700000">
              <a:off x="2308345" y="3435853"/>
              <a:ext cx="347716" cy="430819"/>
            </a:xfrm>
            <a:prstGeom prst="frame">
              <a:avLst>
                <a:gd name="adj1" fmla="val 6897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9" name="액자 48">
              <a:extLst>
                <a:ext uri="{FF2B5EF4-FFF2-40B4-BE49-F238E27FC236}">
                  <a16:creationId xmlns:a16="http://schemas.microsoft.com/office/drawing/2014/main" id="{ABE94D1D-9253-7783-1B01-44917A11EAA2}"/>
                </a:ext>
              </a:extLst>
            </p:cNvPr>
            <p:cNvSpPr/>
            <p:nvPr/>
          </p:nvSpPr>
          <p:spPr>
            <a:xfrm rot="2700000">
              <a:off x="4141481" y="5248324"/>
              <a:ext cx="347716" cy="430819"/>
            </a:xfrm>
            <a:prstGeom prst="frame">
              <a:avLst>
                <a:gd name="adj1" fmla="val 6897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50" name="액자 49">
              <a:extLst>
                <a:ext uri="{FF2B5EF4-FFF2-40B4-BE49-F238E27FC236}">
                  <a16:creationId xmlns:a16="http://schemas.microsoft.com/office/drawing/2014/main" id="{EF4C777C-D464-C142-7B79-936A9702978C}"/>
                </a:ext>
              </a:extLst>
            </p:cNvPr>
            <p:cNvSpPr/>
            <p:nvPr/>
          </p:nvSpPr>
          <p:spPr>
            <a:xfrm rot="2700000">
              <a:off x="4049291" y="3490308"/>
              <a:ext cx="501620" cy="344458"/>
            </a:xfrm>
            <a:prstGeom prst="frame">
              <a:avLst>
                <a:gd name="adj1" fmla="val 6897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51" name="액자 50">
              <a:extLst>
                <a:ext uri="{FF2B5EF4-FFF2-40B4-BE49-F238E27FC236}">
                  <a16:creationId xmlns:a16="http://schemas.microsoft.com/office/drawing/2014/main" id="{51071F64-9A1A-E737-4AFD-087DC4CA07CC}"/>
                </a:ext>
              </a:extLst>
            </p:cNvPr>
            <p:cNvSpPr/>
            <p:nvPr/>
          </p:nvSpPr>
          <p:spPr>
            <a:xfrm rot="2700000">
              <a:off x="2230992" y="5315018"/>
              <a:ext cx="501620" cy="344458"/>
            </a:xfrm>
            <a:prstGeom prst="frame">
              <a:avLst>
                <a:gd name="adj1" fmla="val 6897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FA44766D-2EB9-4E4B-2CA2-CD449C0D6410}"/>
                </a:ext>
              </a:extLst>
            </p:cNvPr>
            <p:cNvSpPr/>
            <p:nvPr/>
          </p:nvSpPr>
          <p:spPr>
            <a:xfrm>
              <a:off x="4333527" y="3286549"/>
              <a:ext cx="391887" cy="391887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b</a:t>
              </a:r>
              <a:endParaRPr lang="ko-KR" altLang="en-US" dirty="0"/>
            </a:p>
          </p:txBody>
        </p: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F9D6DE76-4812-E863-7E6B-52E8D2765677}"/>
                </a:ext>
              </a:extLst>
            </p:cNvPr>
            <p:cNvSpPr/>
            <p:nvPr/>
          </p:nvSpPr>
          <p:spPr>
            <a:xfrm>
              <a:off x="4344557" y="5487247"/>
              <a:ext cx="391887" cy="391887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b</a:t>
              </a:r>
              <a:endParaRPr lang="ko-KR" altLang="en-US" dirty="0"/>
            </a:p>
          </p:txBody>
        </p: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5C6D3802-78F4-24B0-4EF2-D7923A7F5CAD}"/>
                </a:ext>
              </a:extLst>
            </p:cNvPr>
            <p:cNvSpPr/>
            <p:nvPr/>
          </p:nvSpPr>
          <p:spPr>
            <a:xfrm>
              <a:off x="2095552" y="5495044"/>
              <a:ext cx="391887" cy="391887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b</a:t>
              </a:r>
              <a:endParaRPr lang="ko-KR" altLang="en-US" dirty="0"/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3904C4CF-B34C-006A-07E6-1F9B8A3D32E6}"/>
                </a:ext>
              </a:extLst>
            </p:cNvPr>
            <p:cNvSpPr/>
            <p:nvPr/>
          </p:nvSpPr>
          <p:spPr>
            <a:xfrm>
              <a:off x="2072602" y="3266638"/>
              <a:ext cx="391887" cy="391887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b</a:t>
              </a:r>
              <a:endParaRPr lang="ko-KR" altLang="en-US" dirty="0"/>
            </a:p>
          </p:txBody>
        </p:sp>
        <p:sp>
          <p:nvSpPr>
            <p:cNvPr id="57" name="이등변 삼각형 56">
              <a:extLst>
                <a:ext uri="{FF2B5EF4-FFF2-40B4-BE49-F238E27FC236}">
                  <a16:creationId xmlns:a16="http://schemas.microsoft.com/office/drawing/2014/main" id="{E75B0838-C9A3-1DF0-A678-5E2AA24488C1}"/>
                </a:ext>
              </a:extLst>
            </p:cNvPr>
            <p:cNvSpPr/>
            <p:nvPr/>
          </p:nvSpPr>
          <p:spPr>
            <a:xfrm>
              <a:off x="1949804" y="3717967"/>
              <a:ext cx="514685" cy="243704"/>
            </a:xfrm>
            <a:prstGeom prst="triangl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이등변 삼각형 57">
              <a:extLst>
                <a:ext uri="{FF2B5EF4-FFF2-40B4-BE49-F238E27FC236}">
                  <a16:creationId xmlns:a16="http://schemas.microsoft.com/office/drawing/2014/main" id="{88A89265-FB7F-718D-230C-C6C57FE51869}"/>
                </a:ext>
              </a:extLst>
            </p:cNvPr>
            <p:cNvSpPr/>
            <p:nvPr/>
          </p:nvSpPr>
          <p:spPr>
            <a:xfrm>
              <a:off x="4349263" y="3733500"/>
              <a:ext cx="514685" cy="243704"/>
            </a:xfrm>
            <a:prstGeom prst="triangl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이등변 삼각형 58">
              <a:extLst>
                <a:ext uri="{FF2B5EF4-FFF2-40B4-BE49-F238E27FC236}">
                  <a16:creationId xmlns:a16="http://schemas.microsoft.com/office/drawing/2014/main" id="{1C8954AC-DE47-2334-4BDC-F5C5101737AF}"/>
                </a:ext>
              </a:extLst>
            </p:cNvPr>
            <p:cNvSpPr/>
            <p:nvPr/>
          </p:nvSpPr>
          <p:spPr>
            <a:xfrm flipV="1">
              <a:off x="1930217" y="5187174"/>
              <a:ext cx="514685" cy="243704"/>
            </a:xfrm>
            <a:prstGeom prst="triangl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이등변 삼각형 59">
              <a:extLst>
                <a:ext uri="{FF2B5EF4-FFF2-40B4-BE49-F238E27FC236}">
                  <a16:creationId xmlns:a16="http://schemas.microsoft.com/office/drawing/2014/main" id="{BBD67255-1E65-9A93-D155-3B5FCEAD75D6}"/>
                </a:ext>
              </a:extLst>
            </p:cNvPr>
            <p:cNvSpPr/>
            <p:nvPr/>
          </p:nvSpPr>
          <p:spPr>
            <a:xfrm flipV="1">
              <a:off x="4339622" y="5187174"/>
              <a:ext cx="514685" cy="243704"/>
            </a:xfrm>
            <a:prstGeom prst="triangl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이등변 삼각형 60">
              <a:extLst>
                <a:ext uri="{FF2B5EF4-FFF2-40B4-BE49-F238E27FC236}">
                  <a16:creationId xmlns:a16="http://schemas.microsoft.com/office/drawing/2014/main" id="{57736B7E-A84D-60FE-49E6-1F1506736BD2}"/>
                </a:ext>
              </a:extLst>
            </p:cNvPr>
            <p:cNvSpPr/>
            <p:nvPr/>
          </p:nvSpPr>
          <p:spPr>
            <a:xfrm rot="5400000">
              <a:off x="3880187" y="3238063"/>
              <a:ext cx="514685" cy="243704"/>
            </a:xfrm>
            <a:prstGeom prst="triangl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이등변 삼각형 61">
              <a:extLst>
                <a:ext uri="{FF2B5EF4-FFF2-40B4-BE49-F238E27FC236}">
                  <a16:creationId xmlns:a16="http://schemas.microsoft.com/office/drawing/2014/main" id="{6F708CAF-FCDA-72E9-4739-17891D89BA23}"/>
                </a:ext>
              </a:extLst>
            </p:cNvPr>
            <p:cNvSpPr/>
            <p:nvPr/>
          </p:nvSpPr>
          <p:spPr>
            <a:xfrm rot="5400000">
              <a:off x="3914599" y="5637935"/>
              <a:ext cx="514685" cy="243704"/>
            </a:xfrm>
            <a:prstGeom prst="triangl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이등변 삼각형 62">
              <a:extLst>
                <a:ext uri="{FF2B5EF4-FFF2-40B4-BE49-F238E27FC236}">
                  <a16:creationId xmlns:a16="http://schemas.microsoft.com/office/drawing/2014/main" id="{BCBEFA9B-E2E2-9AF9-2628-FD2EA3682267}"/>
                </a:ext>
              </a:extLst>
            </p:cNvPr>
            <p:cNvSpPr/>
            <p:nvPr/>
          </p:nvSpPr>
          <p:spPr>
            <a:xfrm rot="16200000" flipH="1">
              <a:off x="2388442" y="3238063"/>
              <a:ext cx="514685" cy="243704"/>
            </a:xfrm>
            <a:prstGeom prst="triangl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이등변 삼각형 63">
              <a:extLst>
                <a:ext uri="{FF2B5EF4-FFF2-40B4-BE49-F238E27FC236}">
                  <a16:creationId xmlns:a16="http://schemas.microsoft.com/office/drawing/2014/main" id="{14B37D1C-D5A0-4952-89AD-B970A10B897B}"/>
                </a:ext>
              </a:extLst>
            </p:cNvPr>
            <p:cNvSpPr/>
            <p:nvPr/>
          </p:nvSpPr>
          <p:spPr>
            <a:xfrm rot="16200000" flipH="1">
              <a:off x="2376844" y="5658927"/>
              <a:ext cx="514685" cy="243704"/>
            </a:xfrm>
            <a:prstGeom prst="triangl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타원 66">
              <a:extLst>
                <a:ext uri="{FF2B5EF4-FFF2-40B4-BE49-F238E27FC236}">
                  <a16:creationId xmlns:a16="http://schemas.microsoft.com/office/drawing/2014/main" id="{BFED085B-45D5-0060-C2B6-6CEDEBEB6061}"/>
                </a:ext>
              </a:extLst>
            </p:cNvPr>
            <p:cNvSpPr/>
            <p:nvPr/>
          </p:nvSpPr>
          <p:spPr>
            <a:xfrm>
              <a:off x="4119395" y="5957552"/>
              <a:ext cx="391887" cy="391887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c</a:t>
              </a:r>
              <a:endParaRPr lang="ko-KR" altLang="en-US" dirty="0"/>
            </a:p>
          </p:txBody>
        </p:sp>
        <p:sp>
          <p:nvSpPr>
            <p:cNvPr id="68" name="타원 67">
              <a:extLst>
                <a:ext uri="{FF2B5EF4-FFF2-40B4-BE49-F238E27FC236}">
                  <a16:creationId xmlns:a16="http://schemas.microsoft.com/office/drawing/2014/main" id="{3CD4DEF9-6AAD-276C-F793-EFC825EBD008}"/>
                </a:ext>
              </a:extLst>
            </p:cNvPr>
            <p:cNvSpPr/>
            <p:nvPr/>
          </p:nvSpPr>
          <p:spPr>
            <a:xfrm>
              <a:off x="4719628" y="5309026"/>
              <a:ext cx="391887" cy="391887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c</a:t>
              </a:r>
              <a:endParaRPr lang="ko-KR" altLang="en-US" dirty="0"/>
            </a:p>
          </p:txBody>
        </p:sp>
        <p:sp>
          <p:nvSpPr>
            <p:cNvPr id="69" name="타원 68">
              <a:extLst>
                <a:ext uri="{FF2B5EF4-FFF2-40B4-BE49-F238E27FC236}">
                  <a16:creationId xmlns:a16="http://schemas.microsoft.com/office/drawing/2014/main" id="{7E50E8F0-ED03-BB83-8DDD-219C6F1FDBB7}"/>
                </a:ext>
              </a:extLst>
            </p:cNvPr>
            <p:cNvSpPr/>
            <p:nvPr/>
          </p:nvSpPr>
          <p:spPr>
            <a:xfrm>
              <a:off x="2292573" y="5878613"/>
              <a:ext cx="391887" cy="391887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c</a:t>
              </a:r>
              <a:endParaRPr lang="ko-KR" altLang="en-US" dirty="0"/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7FC5EFD5-607B-FE4E-FED7-F96E98F67DDD}"/>
                </a:ext>
              </a:extLst>
            </p:cNvPr>
            <p:cNvSpPr/>
            <p:nvPr/>
          </p:nvSpPr>
          <p:spPr>
            <a:xfrm>
              <a:off x="1623091" y="5225717"/>
              <a:ext cx="391887" cy="391887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c</a:t>
              </a:r>
              <a:endParaRPr lang="ko-KR" altLang="en-US" dirty="0"/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F06184C0-95D4-4F36-0CC3-E44437A9E964}"/>
                </a:ext>
              </a:extLst>
            </p:cNvPr>
            <p:cNvSpPr/>
            <p:nvPr/>
          </p:nvSpPr>
          <p:spPr>
            <a:xfrm>
              <a:off x="4063438" y="2801283"/>
              <a:ext cx="391887" cy="391887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c</a:t>
              </a:r>
              <a:endParaRPr lang="ko-KR" altLang="en-US" dirty="0"/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9A3DF8C9-2847-4593-E2D6-A34ADC9D1D92}"/>
                </a:ext>
              </a:extLst>
            </p:cNvPr>
            <p:cNvSpPr/>
            <p:nvPr/>
          </p:nvSpPr>
          <p:spPr>
            <a:xfrm>
              <a:off x="4787965" y="3521454"/>
              <a:ext cx="391887" cy="391887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c</a:t>
              </a:r>
              <a:endParaRPr lang="ko-KR" altLang="en-US" dirty="0"/>
            </a:p>
          </p:txBody>
        </p:sp>
        <p:sp>
          <p:nvSpPr>
            <p:cNvPr id="73" name="타원 72">
              <a:extLst>
                <a:ext uri="{FF2B5EF4-FFF2-40B4-BE49-F238E27FC236}">
                  <a16:creationId xmlns:a16="http://schemas.microsoft.com/office/drawing/2014/main" id="{1DDF0895-477E-A934-1B38-AB885B224477}"/>
                </a:ext>
              </a:extLst>
            </p:cNvPr>
            <p:cNvSpPr/>
            <p:nvPr/>
          </p:nvSpPr>
          <p:spPr>
            <a:xfrm>
              <a:off x="2286537" y="2833929"/>
              <a:ext cx="391887" cy="391887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c</a:t>
              </a:r>
              <a:endParaRPr lang="ko-KR" altLang="en-US" dirty="0"/>
            </a:p>
          </p:txBody>
        </p:sp>
        <p:sp>
          <p:nvSpPr>
            <p:cNvPr id="74" name="타원 73">
              <a:extLst>
                <a:ext uri="{FF2B5EF4-FFF2-40B4-BE49-F238E27FC236}">
                  <a16:creationId xmlns:a16="http://schemas.microsoft.com/office/drawing/2014/main" id="{93FD2D36-9BBA-60FA-5D16-15CA40C1B09E}"/>
                </a:ext>
              </a:extLst>
            </p:cNvPr>
            <p:cNvSpPr/>
            <p:nvPr/>
          </p:nvSpPr>
          <p:spPr>
            <a:xfrm>
              <a:off x="1627681" y="3493238"/>
              <a:ext cx="391887" cy="391887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c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0955243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28E771-DD61-80BB-2E59-67A1C7CDF6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25143" y="323134"/>
            <a:ext cx="6675808" cy="895733"/>
          </a:xfrm>
        </p:spPr>
        <p:txBody>
          <a:bodyPr anchor="b">
            <a:normAutofit fontScale="90000"/>
          </a:bodyPr>
          <a:lstStyle/>
          <a:p>
            <a:r>
              <a:rPr lang="ko-KR" altLang="en-US" sz="4800" dirty="0"/>
              <a:t>부피 구하는 </a:t>
            </a:r>
            <a:r>
              <a:rPr lang="ko-KR" altLang="en-US" sz="4800"/>
              <a:t>과정</a:t>
            </a:r>
            <a:r>
              <a:rPr lang="en-US" altLang="ko-KR" sz="4800" dirty="0"/>
              <a:t>(</a:t>
            </a:r>
            <a:r>
              <a:rPr lang="ko-KR" altLang="en-US" sz="4800" dirty="0"/>
              <a:t>함수계산</a:t>
            </a:r>
            <a:r>
              <a:rPr lang="en-US" altLang="ko-KR" sz="4800" dirty="0"/>
              <a:t>)</a:t>
            </a:r>
            <a:r>
              <a:rPr lang="ko-KR" altLang="en-US" sz="4800" dirty="0"/>
              <a:t>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C8058ED-851D-AC40-361E-C074F9E1E1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118" y="2000680"/>
            <a:ext cx="3016859" cy="171603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01F9D46-FD38-AF28-5875-5AA7ED98E2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2438" y="2000680"/>
            <a:ext cx="2705712" cy="186347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62786E3-CADE-EDDE-4F25-F7DE7C0641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12837" y="1930761"/>
            <a:ext cx="2705712" cy="2003315"/>
          </a:xfrm>
          <a:prstGeom prst="rect">
            <a:avLst/>
          </a:prstGeom>
        </p:spPr>
      </p:pic>
      <p:sp>
        <p:nvSpPr>
          <p:cNvPr id="11" name="같음 기호 10">
            <a:extLst>
              <a:ext uri="{FF2B5EF4-FFF2-40B4-BE49-F238E27FC236}">
                <a16:creationId xmlns:a16="http://schemas.microsoft.com/office/drawing/2014/main" id="{A64959F0-7EC9-F688-0E46-77140E0A99A9}"/>
              </a:ext>
            </a:extLst>
          </p:cNvPr>
          <p:cNvSpPr/>
          <p:nvPr/>
        </p:nvSpPr>
        <p:spPr>
          <a:xfrm>
            <a:off x="3766887" y="2571320"/>
            <a:ext cx="570641" cy="644549"/>
          </a:xfrm>
          <a:prstGeom prst="mathEqual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빼기 기호 11">
            <a:extLst>
              <a:ext uri="{FF2B5EF4-FFF2-40B4-BE49-F238E27FC236}">
                <a16:creationId xmlns:a16="http://schemas.microsoft.com/office/drawing/2014/main" id="{4EDCEA78-F5C8-BE80-DF13-34F6E7A7F7EB}"/>
              </a:ext>
            </a:extLst>
          </p:cNvPr>
          <p:cNvSpPr/>
          <p:nvPr/>
        </p:nvSpPr>
        <p:spPr>
          <a:xfrm>
            <a:off x="7648921" y="2571320"/>
            <a:ext cx="763145" cy="699550"/>
          </a:xfrm>
          <a:prstGeom prst="mathMinus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77BE9A61-F9DC-4C2E-92DB-C508444C4A85}"/>
              </a:ext>
            </a:extLst>
          </p:cNvPr>
          <p:cNvSpPr/>
          <p:nvPr/>
        </p:nvSpPr>
        <p:spPr>
          <a:xfrm>
            <a:off x="5706536" y="4159488"/>
            <a:ext cx="577516" cy="57751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720CCFE3-7250-7DB0-12FC-A7036AB00F73}"/>
              </a:ext>
            </a:extLst>
          </p:cNvPr>
          <p:cNvSpPr/>
          <p:nvPr/>
        </p:nvSpPr>
        <p:spPr>
          <a:xfrm>
            <a:off x="9942797" y="4159488"/>
            <a:ext cx="577516" cy="57751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8219F35-0B3E-6CEA-6DEB-53F971A2EA24}"/>
                  </a:ext>
                </a:extLst>
              </p:cNvPr>
              <p:cNvSpPr txBox="1"/>
              <p:nvPr/>
            </p:nvSpPr>
            <p:spPr>
              <a:xfrm>
                <a:off x="358295" y="4715889"/>
                <a:ext cx="11475409" cy="14437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/>
                  <a:t>따라서 </a:t>
                </a:r>
                <a:r>
                  <a:rPr lang="ko-KR" altLang="en-US" dirty="0" err="1"/>
                  <a:t>액추에이터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1</a:t>
                </a:r>
                <a:r>
                  <a:rPr lang="ko-KR" altLang="en-US" dirty="0"/>
                  <a:t>층의 내부 부피는 </a:t>
                </a:r>
                <a:endParaRPr lang="en-US" altLang="ko-KR" dirty="0"/>
              </a:p>
              <a:p>
                <a:endParaRPr lang="en-US" altLang="ko-KR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ko-KR" alt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=2</m:t>
                      </m:r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1+</m:t>
                          </m:r>
                          <m:rad>
                            <m:radPr>
                              <m:degHide m:val="on"/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e>
                      </m:d>
                      <m:sSup>
                        <m:s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𝑠𝑖𝑛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altLang="ko-KR" i="1">
                          <a:latin typeface="Cambria Math" panose="02040503050406030204" pitchFamily="18" charset="0"/>
                        </a:rPr>
                        <m:t>(2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)</m:t>
                      </m:r>
                      <m:sSubSup>
                        <m:sSub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𝑐𝑜𝑠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𝜃</m:t>
                      </m:r>
                      <m:func>
                        <m:func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altLang="ko-KR" i="1" dirty="0">
                  <a:latin typeface="Cambria Math" panose="02040503050406030204" pitchFamily="18" charset="0"/>
                </a:endParaRPr>
              </a:p>
              <a:p>
                <a:endParaRPr lang="en-US" altLang="ko-KR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8219F35-0B3E-6CEA-6DEB-53F971A2EA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295" y="4715889"/>
                <a:ext cx="11475409" cy="1443729"/>
              </a:xfrm>
              <a:prstGeom prst="rect">
                <a:avLst/>
              </a:prstGeom>
              <a:blipFill>
                <a:blip r:embed="rId5"/>
                <a:stretch>
                  <a:fillRect l="-478" t="-254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액자 3">
            <a:extLst>
              <a:ext uri="{FF2B5EF4-FFF2-40B4-BE49-F238E27FC236}">
                <a16:creationId xmlns:a16="http://schemas.microsoft.com/office/drawing/2014/main" id="{41BA9ECF-2C31-10C8-68A1-E996F0D712FA}"/>
              </a:ext>
            </a:extLst>
          </p:cNvPr>
          <p:cNvSpPr/>
          <p:nvPr/>
        </p:nvSpPr>
        <p:spPr>
          <a:xfrm>
            <a:off x="3063469" y="5207667"/>
            <a:ext cx="6039280" cy="737170"/>
          </a:xfrm>
          <a:prstGeom prst="frame">
            <a:avLst>
              <a:gd name="adj1" fmla="val 689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05824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28E771-DD61-80BB-2E59-67A1C7CDF6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25143" y="323134"/>
            <a:ext cx="6675808" cy="895733"/>
          </a:xfrm>
        </p:spPr>
        <p:txBody>
          <a:bodyPr anchor="b">
            <a:normAutofit fontScale="90000"/>
          </a:bodyPr>
          <a:lstStyle/>
          <a:p>
            <a:r>
              <a:rPr lang="ko-KR" altLang="en-US" sz="4800" dirty="0"/>
              <a:t>부피 구하는 </a:t>
            </a:r>
            <a:r>
              <a:rPr lang="ko-KR" altLang="en-US" sz="4800"/>
              <a:t>과정</a:t>
            </a:r>
            <a:r>
              <a:rPr lang="en-US" altLang="ko-KR" sz="4800" dirty="0"/>
              <a:t>(</a:t>
            </a:r>
            <a:r>
              <a:rPr lang="ko-KR" altLang="en-US" sz="4800" dirty="0"/>
              <a:t>함수계산</a:t>
            </a:r>
            <a:r>
              <a:rPr lang="en-US" altLang="ko-KR" sz="4800" dirty="0"/>
              <a:t>)</a:t>
            </a:r>
            <a:r>
              <a:rPr lang="ko-KR" altLang="en-US" sz="4800" dirty="0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8219F35-0B3E-6CEA-6DEB-53F971A2EA24}"/>
                  </a:ext>
                </a:extLst>
              </p:cNvPr>
              <p:cNvSpPr txBox="1"/>
              <p:nvPr/>
            </p:nvSpPr>
            <p:spPr>
              <a:xfrm>
                <a:off x="488923" y="1492539"/>
                <a:ext cx="11475409" cy="17207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/>
                  <a:t>따라서 </a:t>
                </a:r>
                <a:r>
                  <a:rPr lang="ko-KR" altLang="en-US" dirty="0" err="1"/>
                  <a:t>액추에이터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1</a:t>
                </a:r>
                <a:r>
                  <a:rPr lang="ko-KR" altLang="en-US" dirty="0"/>
                  <a:t>층의 내부 부피는 </a:t>
                </a:r>
                <a:endParaRPr lang="en-US" altLang="ko-KR" dirty="0"/>
              </a:p>
              <a:p>
                <a:endParaRPr lang="en-US" altLang="ko-KR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ko-KR" alt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=2</m:t>
                      </m:r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1+</m:t>
                          </m:r>
                          <m:rad>
                            <m:radPr>
                              <m:degHide m:val="on"/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e>
                      </m:d>
                      <m:sSup>
                        <m:s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𝑠𝑖𝑛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altLang="ko-KR" i="1">
                          <a:latin typeface="Cambria Math" panose="02040503050406030204" pitchFamily="18" charset="0"/>
                        </a:rPr>
                        <m:t>(2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)</m:t>
                      </m:r>
                      <m:sSubSup>
                        <m:sSub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𝑐𝑜𝑠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𝜃</m:t>
                      </m:r>
                      <m:func>
                        <m:func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altLang="ko-KR" i="1" dirty="0">
                  <a:latin typeface="Cambria Math" panose="02040503050406030204" pitchFamily="18" charset="0"/>
                </a:endParaRPr>
              </a:p>
              <a:p>
                <a:endParaRPr lang="en-US" altLang="ko-KR" i="1" dirty="0">
                  <a:latin typeface="Cambria Math" panose="02040503050406030204" pitchFamily="18" charset="0"/>
                </a:endParaRPr>
              </a:p>
              <a:p>
                <a:r>
                  <a:rPr lang="en-US" altLang="ko-KR" dirty="0"/>
                  <a:t>n</a:t>
                </a:r>
                <a:r>
                  <a:rPr lang="ko-KR" altLang="en-US" dirty="0"/>
                  <a:t>층</a:t>
                </a:r>
                <a:r>
                  <a:rPr lang="en-US" altLang="ko-KR" dirty="0"/>
                  <a:t>(</a:t>
                </a:r>
                <a:r>
                  <a:rPr lang="ko-KR" altLang="en-US" dirty="0"/>
                  <a:t>또는 </a:t>
                </a:r>
                <a:r>
                  <a:rPr lang="en-US" altLang="ko-KR" dirty="0"/>
                  <a:t>n</a:t>
                </a:r>
                <a:r>
                  <a:rPr lang="ko-KR" altLang="en-US" dirty="0"/>
                  <a:t>개의 패턴</a:t>
                </a:r>
                <a:r>
                  <a:rPr lang="en-US" altLang="ko-KR" dirty="0"/>
                  <a:t>)</a:t>
                </a:r>
                <a:r>
                  <a:rPr lang="ko-KR" altLang="en-US" dirty="0"/>
                  <a:t>의 </a:t>
                </a:r>
                <a:r>
                  <a:rPr lang="ko-KR" altLang="en-US" dirty="0" err="1"/>
                  <a:t>액추에이터는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n-1</a:t>
                </a:r>
                <a:r>
                  <a:rPr lang="ko-KR" altLang="en-US" dirty="0"/>
                  <a:t>개의 링과 상판과 하판이 결합함</a:t>
                </a:r>
                <a:r>
                  <a:rPr lang="en-US" altLang="ko-KR" dirty="0"/>
                  <a:t>.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8219F35-0B3E-6CEA-6DEB-53F971A2EA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923" y="1492539"/>
                <a:ext cx="11475409" cy="1720727"/>
              </a:xfrm>
              <a:prstGeom prst="rect">
                <a:avLst/>
              </a:prstGeom>
              <a:blipFill>
                <a:blip r:embed="rId2"/>
                <a:stretch>
                  <a:fillRect l="-425" t="-2128" b="-496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그림 5">
            <a:extLst>
              <a:ext uri="{FF2B5EF4-FFF2-40B4-BE49-F238E27FC236}">
                <a16:creationId xmlns:a16="http://schemas.microsoft.com/office/drawing/2014/main" id="{2AA819F9-6A45-334F-2571-BBB518DA8E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238" y="3568226"/>
            <a:ext cx="4444109" cy="2724025"/>
          </a:xfrm>
          <a:prstGeom prst="rect">
            <a:avLst/>
          </a:prstGeom>
        </p:spPr>
      </p:pic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2FCEE832-9109-04FF-C93C-80B1D5DE5B67}"/>
              </a:ext>
            </a:extLst>
          </p:cNvPr>
          <p:cNvCxnSpPr>
            <a:cxnSpLocks/>
          </p:cNvCxnSpPr>
          <p:nvPr/>
        </p:nvCxnSpPr>
        <p:spPr>
          <a:xfrm flipV="1">
            <a:off x="4945163" y="4728778"/>
            <a:ext cx="0" cy="420738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9F8C9903-B4F3-121A-1325-FEE326D1DAAE}"/>
              </a:ext>
            </a:extLst>
          </p:cNvPr>
          <p:cNvSpPr txBox="1"/>
          <p:nvPr/>
        </p:nvSpPr>
        <p:spPr>
          <a:xfrm>
            <a:off x="2930523" y="4780184"/>
            <a:ext cx="2188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높이 </a:t>
            </a:r>
            <a:r>
              <a:rPr lang="en-US" altLang="ko-KR" dirty="0">
                <a:solidFill>
                  <a:schemeClr val="bg1"/>
                </a:solidFill>
              </a:rPr>
              <a:t>= s = 3.4 mm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867DB61E-6C2E-2270-1F5B-B3F8EAD43C44}"/>
              </a:ext>
            </a:extLst>
          </p:cNvPr>
          <p:cNvCxnSpPr>
            <a:cxnSpLocks/>
          </p:cNvCxnSpPr>
          <p:nvPr/>
        </p:nvCxnSpPr>
        <p:spPr>
          <a:xfrm>
            <a:off x="2310063" y="4124907"/>
            <a:ext cx="1137455" cy="0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A9E04ED-0D75-59F0-41A8-8B7F2BCEE550}"/>
              </a:ext>
            </a:extLst>
          </p:cNvPr>
          <p:cNvSpPr txBox="1"/>
          <p:nvPr/>
        </p:nvSpPr>
        <p:spPr>
          <a:xfrm>
            <a:off x="2067909" y="4359446"/>
            <a:ext cx="2188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R = 20 mm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840BA46-6ABA-004F-BF96-B55B997FC4E4}"/>
                  </a:ext>
                </a:extLst>
              </p:cNvPr>
              <p:cNvSpPr txBox="1"/>
              <p:nvPr/>
            </p:nvSpPr>
            <p:spPr>
              <a:xfrm>
                <a:off x="5415457" y="3476239"/>
                <a:ext cx="7097385" cy="29677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/>
                  <a:t>링 내부 부피는 </a:t>
                </a:r>
                <a:r>
                  <a:rPr lang="ko-KR" altLang="en-US" dirty="0" err="1"/>
                  <a:t>액추에이터의</a:t>
                </a:r>
                <a:r>
                  <a:rPr lang="ko-KR" altLang="en-US" dirty="0"/>
                  <a:t> 수축과 관계없이 다음과 같다</a:t>
                </a:r>
                <a:r>
                  <a:rPr lang="en-US" altLang="ko-KR" dirty="0"/>
                  <a:t>.</a:t>
                </a:r>
              </a:p>
              <a:p>
                <a:endParaRPr lang="en-US" altLang="ko-KR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𝑟𝑖𝑛𝑔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=2</m:t>
                      </m:r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1+</m:t>
                          </m:r>
                          <m:rad>
                            <m:radPr>
                              <m:degHide m:val="on"/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e>
                      </m:d>
                      <m:sSup>
                        <m:s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altLang="ko-KR" i="1" dirty="0">
                  <a:latin typeface="Cambria Math" panose="02040503050406030204" pitchFamily="18" charset="0"/>
                </a:endParaRPr>
              </a:p>
              <a:p>
                <a:endParaRPr lang="en-US" altLang="ko-KR" i="1" dirty="0">
                  <a:latin typeface="Cambria Math" panose="02040503050406030204" pitchFamily="18" charset="0"/>
                </a:endParaRPr>
              </a:p>
              <a:p>
                <a:r>
                  <a:rPr lang="ko-KR" altLang="en-US" dirty="0"/>
                  <a:t>따라서  </a:t>
                </a:r>
                <a:r>
                  <a:rPr lang="ko-KR" altLang="en-US" dirty="0" err="1"/>
                  <a:t>액추에이터의</a:t>
                </a:r>
                <a:r>
                  <a:rPr lang="ko-KR" altLang="en-US" dirty="0"/>
                  <a:t> 내부 부피는 다음과 같다</a:t>
                </a:r>
                <a:r>
                  <a:rPr lang="en-US" altLang="ko-KR" dirty="0"/>
                  <a:t>.</a:t>
                </a:r>
              </a:p>
              <a:p>
                <a:endParaRPr lang="en-US" altLang="ko-KR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ko-KR" alt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𝑛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𝑟𝑖𝑛𝑔</m:t>
                          </m:r>
                        </m:sub>
                      </m:sSub>
                    </m:oMath>
                  </m:oMathPara>
                </a14:m>
                <a:endParaRPr lang="en-US" altLang="ko-KR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𝑛</m:t>
                      </m:r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1+</m:t>
                          </m:r>
                          <m:rad>
                            <m:radPr>
                              <m:degHide m:val="on"/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e>
                      </m:d>
                      <m:sSup>
                        <m:s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𝑠𝑖𝑛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𝑛</m:t>
                      </m:r>
                      <m:d>
                        <m:dPr>
                          <m:ctrlPr>
                            <a:rPr lang="en-US" altLang="ko-KR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sSubSup>
                        <m:sSub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𝑐𝑜𝑠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𝜃</m:t>
                      </m:r>
                      <m:func>
                        <m:func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altLang="ko-KR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2(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−1)</m:t>
                      </m:r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1+</m:t>
                          </m:r>
                          <m:rad>
                            <m:radPr>
                              <m:degHide m:val="on"/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e>
                      </m:d>
                      <m:sSup>
                        <m:s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altLang="ko-KR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840BA46-6ABA-004F-BF96-B55B997FC4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5457" y="3476239"/>
                <a:ext cx="7097385" cy="2967736"/>
              </a:xfrm>
              <a:prstGeom prst="rect">
                <a:avLst/>
              </a:prstGeom>
              <a:blipFill>
                <a:blip r:embed="rId4"/>
                <a:stretch>
                  <a:fillRect l="-687" t="-1027" b="-4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액자 19">
            <a:extLst>
              <a:ext uri="{FF2B5EF4-FFF2-40B4-BE49-F238E27FC236}">
                <a16:creationId xmlns:a16="http://schemas.microsoft.com/office/drawing/2014/main" id="{D1C3AAEC-5C37-EAF2-56ED-695A8105B964}"/>
              </a:ext>
            </a:extLst>
          </p:cNvPr>
          <p:cNvSpPr/>
          <p:nvPr/>
        </p:nvSpPr>
        <p:spPr>
          <a:xfrm>
            <a:off x="5737917" y="5149516"/>
            <a:ext cx="6039280" cy="1385350"/>
          </a:xfrm>
          <a:prstGeom prst="frame">
            <a:avLst>
              <a:gd name="adj1" fmla="val 491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21394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28E771-DD61-80BB-2E59-67A1C7CDF6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25143" y="323134"/>
            <a:ext cx="6675808" cy="895733"/>
          </a:xfrm>
        </p:spPr>
        <p:txBody>
          <a:bodyPr anchor="b">
            <a:normAutofit fontScale="90000"/>
          </a:bodyPr>
          <a:lstStyle/>
          <a:p>
            <a:r>
              <a:rPr lang="ko-KR" altLang="en-US" sz="4800" dirty="0"/>
              <a:t>부피 구하는 과정</a:t>
            </a:r>
            <a:r>
              <a:rPr lang="en-US" altLang="ko-KR" sz="4800" dirty="0"/>
              <a:t>(</a:t>
            </a:r>
            <a:r>
              <a:rPr lang="ko-KR" altLang="en-US" sz="4800" dirty="0"/>
              <a:t>식 검증</a:t>
            </a:r>
            <a:r>
              <a:rPr lang="en-US" altLang="ko-KR" sz="4800" dirty="0"/>
              <a:t>)</a:t>
            </a:r>
            <a:r>
              <a:rPr lang="ko-KR" altLang="en-US" sz="4800" dirty="0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8219F35-0B3E-6CEA-6DEB-53F971A2EA24}"/>
                  </a:ext>
                </a:extLst>
              </p:cNvPr>
              <p:cNvSpPr txBox="1"/>
              <p:nvPr/>
            </p:nvSpPr>
            <p:spPr>
              <a:xfrm>
                <a:off x="488923" y="1492539"/>
                <a:ext cx="11475409" cy="14437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 err="1"/>
                  <a:t>액추에이터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1</a:t>
                </a:r>
                <a:r>
                  <a:rPr lang="ko-KR" altLang="en-US" dirty="0"/>
                  <a:t>층의 내부 부피에 대하여 우리가 세운 식과 </a:t>
                </a:r>
                <a:endParaRPr lang="en-US" altLang="ko-KR" dirty="0"/>
              </a:p>
              <a:p>
                <a:r>
                  <a:rPr lang="ko-KR" altLang="en-US" dirty="0" err="1"/>
                  <a:t>인벤터</a:t>
                </a:r>
                <a:r>
                  <a:rPr lang="ko-KR" altLang="en-US" dirty="0"/>
                  <a:t> 모델링의 내부 부피 계산 결과를 비교하여 식을 검증한다</a:t>
                </a:r>
                <a:r>
                  <a:rPr lang="en-US" altLang="ko-KR" dirty="0"/>
                  <a:t>. (60</a:t>
                </a:r>
                <a:r>
                  <a:rPr lang="ko-KR" altLang="en-US" dirty="0"/>
                  <a:t>도</a:t>
                </a:r>
                <a:r>
                  <a:rPr lang="en-US" altLang="ko-KR" dirty="0"/>
                  <a:t>, 30</a:t>
                </a:r>
                <a:r>
                  <a:rPr lang="ko-KR" altLang="en-US" dirty="0"/>
                  <a:t>도</a:t>
                </a:r>
                <a:r>
                  <a:rPr lang="en-US" altLang="ko-KR" dirty="0"/>
                  <a:t>, 1</a:t>
                </a:r>
                <a:r>
                  <a:rPr lang="ko-KR" altLang="en-US" dirty="0"/>
                  <a:t>도일 때</a:t>
                </a:r>
                <a:r>
                  <a:rPr lang="en-US" altLang="ko-KR" dirty="0"/>
                  <a:t>)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ko-KR" alt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=2</m:t>
                      </m:r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1+</m:t>
                          </m:r>
                          <m:rad>
                            <m:radPr>
                              <m:degHide m:val="on"/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e>
                      </m:d>
                      <m:sSup>
                        <m:s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𝑠𝑖𝑛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altLang="ko-KR" i="1">
                          <a:latin typeface="Cambria Math" panose="02040503050406030204" pitchFamily="18" charset="0"/>
                        </a:rPr>
                        <m:t>(2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)</m:t>
                      </m:r>
                      <m:sSubSup>
                        <m:sSub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𝑐𝑜𝑠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𝜃</m:t>
                      </m:r>
                      <m:func>
                        <m:func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altLang="ko-KR" i="1" dirty="0">
                  <a:latin typeface="Cambria Math" panose="02040503050406030204" pitchFamily="18" charset="0"/>
                </a:endParaRPr>
              </a:p>
              <a:p>
                <a:endParaRPr lang="en-US" altLang="ko-KR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8219F35-0B3E-6CEA-6DEB-53F971A2EA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923" y="1492539"/>
                <a:ext cx="11475409" cy="1443729"/>
              </a:xfrm>
              <a:prstGeom prst="rect">
                <a:avLst/>
              </a:prstGeom>
              <a:blipFill>
                <a:blip r:embed="rId2"/>
                <a:stretch>
                  <a:fillRect l="-425" t="-25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표 5">
                <a:extLst>
                  <a:ext uri="{FF2B5EF4-FFF2-40B4-BE49-F238E27FC236}">
                    <a16:creationId xmlns:a16="http://schemas.microsoft.com/office/drawing/2014/main" id="{96339C22-7DDE-93F1-DE9B-4E7C97B918E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08224362"/>
                  </p:ext>
                </p:extLst>
              </p:nvPr>
            </p:nvGraphicFramePr>
            <p:xfrm>
              <a:off x="1337606" y="2936268"/>
              <a:ext cx="8128000" cy="1769555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2032000">
                      <a:extLst>
                        <a:ext uri="{9D8B030D-6E8A-4147-A177-3AD203B41FA5}">
                          <a16:colId xmlns:a16="http://schemas.microsoft.com/office/drawing/2014/main" val="3136650541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1249471769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4129894298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67621656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60</a:t>
                          </a:r>
                          <a:r>
                            <a:rPr lang="ko-KR" altLang="en-US" dirty="0"/>
                            <a:t>도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30</a:t>
                          </a:r>
                          <a:r>
                            <a:rPr lang="ko-KR" altLang="en-US" dirty="0"/>
                            <a:t>도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1</a:t>
                          </a:r>
                          <a:r>
                            <a:rPr lang="ko-KR" altLang="en-US" dirty="0"/>
                            <a:t>도</a:t>
                          </a:r>
                          <a:endParaRPr lang="en-US" altLang="ko-K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80232893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dirty="0" err="1"/>
                            <a:t>인벤터</a:t>
                          </a:r>
                          <a:r>
                            <a:rPr lang="ko-KR" altLang="en-US" dirty="0"/>
                            <a:t> </a:t>
                          </a:r>
                          <a:r>
                            <a:rPr lang="en-US" altLang="ko-KR" dirty="0" err="1"/>
                            <a:t>Iproperties</a:t>
                          </a:r>
                          <a:r>
                            <a:rPr lang="en-US" altLang="ko-KR" dirty="0"/>
                            <a:t> </a:t>
                          </a:r>
                        </a:p>
                        <a:p>
                          <a:pPr algn="ctr" latinLnBrk="1"/>
                          <a:r>
                            <a:rPr lang="ko-KR" altLang="en-US" dirty="0"/>
                            <a:t>내부 체적</a:t>
                          </a:r>
                          <a:endParaRPr lang="en-US" altLang="ko-K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68768.215 mm^3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33235.148 mm^3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1085.816 mm^3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01709532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dirty="0"/>
                            <a:t>부피 </a:t>
                          </a:r>
                          <a:r>
                            <a:rPr lang="ko-KR" altLang="en-US" dirty="0" err="1"/>
                            <a:t>모델식</a:t>
                          </a:r>
                          <a:r>
                            <a:rPr lang="ko-KR" altLang="en-US" dirty="0"/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altLang="ko-KR" b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altLang="ko-KR" b="0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ko-KR" altLang="en-US" b="0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</m:oMath>
                          </a14:m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dirty="0"/>
                            <a:t>69145.991 mm^3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33441.319 mm^3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1084.566 mm^3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98422411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dirty="0"/>
                            <a:t>오차율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0.549 %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0.620 %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0.115 %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87270635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표 5">
                <a:extLst>
                  <a:ext uri="{FF2B5EF4-FFF2-40B4-BE49-F238E27FC236}">
                    <a16:creationId xmlns:a16="http://schemas.microsoft.com/office/drawing/2014/main" id="{96339C22-7DDE-93F1-DE9B-4E7C97B918E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08224362"/>
                  </p:ext>
                </p:extLst>
              </p:nvPr>
            </p:nvGraphicFramePr>
            <p:xfrm>
              <a:off x="1337606" y="2936268"/>
              <a:ext cx="8128000" cy="1769555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2032000">
                      <a:extLst>
                        <a:ext uri="{9D8B030D-6E8A-4147-A177-3AD203B41FA5}">
                          <a16:colId xmlns:a16="http://schemas.microsoft.com/office/drawing/2014/main" val="3136650541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1249471769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4129894298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67621656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60</a:t>
                          </a:r>
                          <a:r>
                            <a:rPr lang="ko-KR" altLang="en-US" dirty="0"/>
                            <a:t>도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30</a:t>
                          </a:r>
                          <a:r>
                            <a:rPr lang="ko-KR" altLang="en-US" dirty="0"/>
                            <a:t>도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1</a:t>
                          </a:r>
                          <a:r>
                            <a:rPr lang="ko-KR" altLang="en-US" dirty="0"/>
                            <a:t>도</a:t>
                          </a:r>
                          <a:endParaRPr lang="en-US" altLang="ko-K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802328930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dirty="0" err="1"/>
                            <a:t>인벤터</a:t>
                          </a:r>
                          <a:r>
                            <a:rPr lang="ko-KR" altLang="en-US" dirty="0"/>
                            <a:t> </a:t>
                          </a:r>
                          <a:r>
                            <a:rPr lang="en-US" altLang="ko-KR" dirty="0" err="1"/>
                            <a:t>Iproperties</a:t>
                          </a:r>
                          <a:r>
                            <a:rPr lang="en-US" altLang="ko-KR" dirty="0"/>
                            <a:t> </a:t>
                          </a:r>
                        </a:p>
                        <a:p>
                          <a:pPr algn="ctr" latinLnBrk="1"/>
                          <a:r>
                            <a:rPr lang="ko-KR" altLang="en-US" dirty="0"/>
                            <a:t>내부 체적</a:t>
                          </a:r>
                          <a:endParaRPr lang="en-US" altLang="ko-K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68768.215 mm^3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33235.148 mm^3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1085.816 mm^3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017095324"/>
                      </a:ext>
                    </a:extLst>
                  </a:tr>
                  <a:tr h="387795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99" t="-265625" r="-300599" b="-1203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dirty="0"/>
                            <a:t>69145.991 mm^3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33441.319 mm^3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1084.566 mm^3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98422411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dirty="0"/>
                            <a:t>오차율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0.549 %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0.620 %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0.115 %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872706355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7207448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28E771-DD61-80BB-2E59-67A1C7CDF6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25143" y="323134"/>
            <a:ext cx="6675808" cy="895733"/>
          </a:xfrm>
        </p:spPr>
        <p:txBody>
          <a:bodyPr anchor="b">
            <a:normAutofit fontScale="90000"/>
          </a:bodyPr>
          <a:lstStyle/>
          <a:p>
            <a:r>
              <a:rPr lang="ko-KR" altLang="en-US" sz="4800" dirty="0"/>
              <a:t>부피 구하는 과정</a:t>
            </a:r>
            <a:r>
              <a:rPr lang="en-US" altLang="ko-KR" sz="4800" dirty="0"/>
              <a:t>(</a:t>
            </a:r>
            <a:r>
              <a:rPr lang="ko-KR" altLang="en-US" sz="4800" dirty="0"/>
              <a:t>식 검증</a:t>
            </a:r>
            <a:r>
              <a:rPr lang="en-US" altLang="ko-KR" sz="4800" dirty="0"/>
              <a:t>)</a:t>
            </a:r>
            <a:r>
              <a:rPr lang="ko-KR" altLang="en-US" sz="4800" dirty="0"/>
              <a:t>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67F7C9D-660E-3D89-0547-1E63FC571E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462" y="1218867"/>
            <a:ext cx="7706801" cy="5458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9030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28E771-DD61-80BB-2E59-67A1C7CDF6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19477" y="323134"/>
            <a:ext cx="8181474" cy="895733"/>
          </a:xfrm>
        </p:spPr>
        <p:txBody>
          <a:bodyPr anchor="b">
            <a:normAutofit fontScale="90000"/>
          </a:bodyPr>
          <a:lstStyle/>
          <a:p>
            <a:r>
              <a:rPr lang="ko-KR" altLang="en-US" sz="4800" dirty="0"/>
              <a:t>이론식을 통한 </a:t>
            </a:r>
            <a:r>
              <a:rPr lang="ko-KR" altLang="en-US" sz="4800" dirty="0" err="1"/>
              <a:t>액추에이터</a:t>
            </a:r>
            <a:r>
              <a:rPr lang="ko-KR" altLang="en-US" sz="4800" dirty="0"/>
              <a:t> 힘 계산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840BA46-6ABA-004F-BF96-B55B997FC4E4}"/>
                  </a:ext>
                </a:extLst>
              </p:cNvPr>
              <p:cNvSpPr txBox="1"/>
              <p:nvPr/>
            </p:nvSpPr>
            <p:spPr>
              <a:xfrm>
                <a:off x="670616" y="1381913"/>
                <a:ext cx="10061551" cy="41667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/>
                  <a:t>액추에이터가 수직으로 전달하는 힘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ko-KR">
                            <a:latin typeface="Cambria Math" panose="02040503050406030204" pitchFamily="18" charset="0"/>
                          </a:rPr>
                          <m:t>𝑎𝑐𝑡</m:t>
                        </m:r>
                      </m:sub>
                    </m:sSub>
                  </m:oMath>
                </a14:m>
                <a:r>
                  <a:rPr lang="ko-KR" altLang="en-US" dirty="0"/>
                  <a:t>은 다음과 같다</a:t>
                </a:r>
                <a:r>
                  <a:rPr lang="en-US" altLang="ko-KR" dirty="0"/>
                  <a:t>.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𝑎𝑐𝑡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𝑝𝑟𝑒𝑠𝑠𝑢𝑟𝑒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𝑒𝑙𝑎𝑠𝑡𝑖𝑐</m:t>
                          </m:r>
                        </m:sub>
                      </m:sSub>
                    </m:oMath>
                  </m:oMathPara>
                </a14:m>
                <a:endParaRPr lang="en-US" altLang="ko-KR" i="1" dirty="0">
                  <a:latin typeface="Cambria Math" panose="02040503050406030204" pitchFamily="18" charset="0"/>
                </a:endParaRPr>
              </a:p>
              <a:p>
                <a:endParaRPr lang="en-US" altLang="ko-KR" i="1" dirty="0">
                  <a:latin typeface="Cambria Math" panose="02040503050406030204" pitchFamily="18" charset="0"/>
                </a:endParaRPr>
              </a:p>
              <a:p>
                <a:r>
                  <a:rPr lang="ko-KR" altLang="en-US" dirty="0" err="1"/>
                  <a:t>컴프레셔로부터의</a:t>
                </a:r>
                <a:r>
                  <a:rPr lang="ko-KR" altLang="en-US" dirty="0"/>
                  <a:t>  압력 </a:t>
                </a:r>
                <a:r>
                  <a:rPr lang="en-US" altLang="ko-KR" dirty="0"/>
                  <a:t>P</a:t>
                </a:r>
                <a:r>
                  <a:rPr lang="ko-KR" altLang="en-US" dirty="0"/>
                  <a:t>에 의한 힘은</a:t>
                </a:r>
                <a:r>
                  <a:rPr lang="ko-KR" altLang="en-US" i="1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𝑝𝑟𝑒𝑠𝑠𝑢𝑟𝑒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𝑃</m:t>
                    </m:r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𝑑𝑉</m:t>
                        </m:r>
                      </m:num>
                      <m:den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𝑑𝐿</m:t>
                        </m:r>
                      </m:den>
                    </m:f>
                    <m:r>
                      <a:rPr lang="en-US" altLang="ko-KR" i="1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𝑃</m:t>
                    </m:r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𝑑𝑉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ko-KR" alt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num>
                      <m:den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𝑑𝐿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𝜃</m:t>
                        </m:r>
                      </m:den>
                    </m:f>
                  </m:oMath>
                </a14:m>
                <a:r>
                  <a:rPr lang="ko-KR" altLang="en-US" dirty="0"/>
                  <a:t>이고</a:t>
                </a:r>
                <a:r>
                  <a:rPr lang="en-US" altLang="ko-KR" dirty="0"/>
                  <a:t>,</a:t>
                </a:r>
              </a:p>
              <a:p>
                <a:r>
                  <a:rPr lang="ko-KR" altLang="en-US" dirty="0"/>
                  <a:t>탄성계수가 </a:t>
                </a:r>
                <a:r>
                  <a:rPr lang="en-US" altLang="ko-KR" dirty="0"/>
                  <a:t>k</a:t>
                </a:r>
                <a:r>
                  <a:rPr lang="ko-KR" altLang="en-US" dirty="0"/>
                  <a:t>인 </a:t>
                </a:r>
                <a:r>
                  <a:rPr lang="en-US" altLang="ko-KR" dirty="0"/>
                  <a:t>TPU</a:t>
                </a:r>
                <a:r>
                  <a:rPr lang="ko-KR" altLang="en-US" dirty="0"/>
                  <a:t>로 제작된 </a:t>
                </a:r>
                <a:r>
                  <a:rPr lang="ko-KR" altLang="en-US" dirty="0" err="1"/>
                  <a:t>액추에이터</a:t>
                </a:r>
                <a:r>
                  <a:rPr lang="ko-KR" altLang="en-US" dirty="0"/>
                  <a:t> 외벽의 탄성력은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𝑒𝑙𝑎𝑠𝑡𝑖𝑐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ko-KR" altLang="en-US" dirty="0"/>
                  <a:t>이다</a:t>
                </a:r>
                <a:r>
                  <a:rPr lang="en-US" altLang="ko-KR" dirty="0"/>
                  <a:t>.</a:t>
                </a:r>
              </a:p>
              <a:p>
                <a:endParaRPr lang="en-US" altLang="ko-KR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ko-KR" alt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𝑛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func>
                        <m:func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altLang="ko-KR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ko-KR" alt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𝑛</m:t>
                      </m:r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1+</m:t>
                          </m:r>
                          <m:rad>
                            <m:radPr>
                              <m:degHide m:val="on"/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e>
                      </m:d>
                      <m:sSup>
                        <m:s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𝑠𝑖𝑛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𝑛</m:t>
                      </m:r>
                      <m:d>
                        <m:dPr>
                          <m:ctrlPr>
                            <a:rPr lang="en-US" altLang="ko-KR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sSubSup>
                        <m:sSub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𝑐𝑜𝑠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𝜃</m:t>
                      </m:r>
                      <m:func>
                        <m:func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2(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−1)</m:t>
                      </m:r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1+</m:t>
                          </m:r>
                          <m:rad>
                            <m:radPr>
                              <m:degHide m:val="on"/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e>
                      </m:d>
                      <m:sSup>
                        <m:s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altLang="ko-KR" i="1" dirty="0">
                  <a:latin typeface="Cambria Math" panose="02040503050406030204" pitchFamily="18" charset="0"/>
                </a:endParaRPr>
              </a:p>
              <a:p>
                <a:r>
                  <a:rPr lang="ko-KR" altLang="en-US" dirty="0"/>
                  <a:t>이므로</a:t>
                </a:r>
                <a:r>
                  <a:rPr lang="en-US" altLang="ko-KR" dirty="0"/>
                  <a:t>,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𝑑𝐿</m:t>
                          </m:r>
                          <m:d>
                            <m:d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ko-KR" alt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den>
                      </m:f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𝑛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func>
                        <m:func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altLang="ko-KR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𝑑𝑉</m:t>
                          </m:r>
                          <m:d>
                            <m:d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ko-KR" alt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num>
                        <m:den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den>
                      </m:f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𝑛</m:t>
                      </m:r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1+</m:t>
                          </m:r>
                          <m:rad>
                            <m:radPr>
                              <m:degHide m:val="on"/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e>
                      </m:d>
                      <m:sSup>
                        <m:s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𝑐𝑜𝑠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𝑛</m:t>
                      </m:r>
                      <m:d>
                        <m:dPr>
                          <m:ctrlPr>
                            <a:rPr lang="en-US" altLang="ko-KR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sSubSup>
                        <m:sSub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(</m:t>
                      </m:r>
                      <m:func>
                        <m:func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i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e>
                            <m: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fName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−</m:t>
                      </m:r>
                      <m:func>
                        <m:func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e>
                            <m:sup>
                              <m:r>
                                <a:rPr lang="en-US" altLang="ko-KR" b="0" i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fName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840BA46-6ABA-004F-BF96-B55B997FC4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616" y="1381913"/>
                <a:ext cx="10061551" cy="4166718"/>
              </a:xfrm>
              <a:prstGeom prst="rect">
                <a:avLst/>
              </a:prstGeom>
              <a:blipFill>
                <a:blip r:embed="rId2"/>
                <a:stretch>
                  <a:fillRect l="-485" t="-87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213081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28E771-DD61-80BB-2E59-67A1C7CDF6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19477" y="323134"/>
            <a:ext cx="8181474" cy="895733"/>
          </a:xfrm>
        </p:spPr>
        <p:txBody>
          <a:bodyPr anchor="b">
            <a:normAutofit fontScale="90000"/>
          </a:bodyPr>
          <a:lstStyle/>
          <a:p>
            <a:r>
              <a:rPr lang="ko-KR" altLang="en-US" sz="4800" dirty="0"/>
              <a:t>이론식을 통한 </a:t>
            </a:r>
            <a:r>
              <a:rPr lang="ko-KR" altLang="en-US" sz="4800" dirty="0" err="1"/>
              <a:t>액추에이터</a:t>
            </a:r>
            <a:r>
              <a:rPr lang="ko-KR" altLang="en-US" sz="4800" dirty="0"/>
              <a:t> 힘 계산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840BA46-6ABA-004F-BF96-B55B997FC4E4}"/>
                  </a:ext>
                </a:extLst>
              </p:cNvPr>
              <p:cNvSpPr txBox="1"/>
              <p:nvPr/>
            </p:nvSpPr>
            <p:spPr>
              <a:xfrm>
                <a:off x="670616" y="1381913"/>
                <a:ext cx="10061551" cy="16554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/>
                  <a:t>따라서 </a:t>
                </a:r>
                <a:endParaRPr lang="en-US" altLang="ko-KR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𝑃</m:t>
                      </m:r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𝑛</m:t>
                          </m:r>
                          <m:d>
                            <m:d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rad>
                            </m:e>
                          </m:d>
                          <m:sSup>
                            <m:sSup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𝑐𝑜𝑠</m:t>
                          </m:r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𝑛</m:t>
                          </m:r>
                          <m:d>
                            <m:d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d>
                          <m:sSubSup>
                            <m:sSubSup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p>
                                    <m:sSup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e>
                                    <m:sup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fName>
                                <m:e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p>
                                    <m:sSup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e>
                                    <m:sup>
                                      <m:r>
                                        <a:rPr lang="en-US" altLang="ko-KR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fName>
                                <m:e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</m:e>
                          </m:d>
                        </m:num>
                        <m:den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𝑛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</m:den>
                      </m:f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altLang="ko-KR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=−2</m:t>
                      </m:r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1+</m:t>
                          </m:r>
                          <m:rad>
                            <m:radPr>
                              <m:degHide m:val="on"/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e>
                      </m:d>
                      <m:sSup>
                        <m:s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d>
                            <m:d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d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func>
                            <m:func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  <m:func>
                            <m:func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𝑡𝑎𝑛</m:t>
                              </m:r>
                            </m:fName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altLang="ko-KR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840BA46-6ABA-004F-BF96-B55B997FC4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616" y="1381913"/>
                <a:ext cx="10061551" cy="1655453"/>
              </a:xfrm>
              <a:prstGeom prst="rect">
                <a:avLst/>
              </a:prstGeom>
              <a:blipFill>
                <a:blip r:embed="rId2"/>
                <a:stretch>
                  <a:fillRect l="-485" t="-221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6A2C87F-04DB-39B0-B1EE-307D6F27DC14}"/>
                  </a:ext>
                </a:extLst>
              </p:cNvPr>
              <p:cNvSpPr txBox="1"/>
              <p:nvPr/>
            </p:nvSpPr>
            <p:spPr>
              <a:xfrm>
                <a:off x="192505" y="3497469"/>
                <a:ext cx="6242564" cy="17592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/>
                  <a:t>액추에이터가 수축함에 따라  발생하는 힘</a:t>
                </a:r>
                <a:r>
                  <a:rPr lang="en-US" altLang="ko-KR" dirty="0"/>
                  <a:t>-</a:t>
                </a:r>
                <a:r>
                  <a:rPr lang="ko-KR" altLang="en-US" dirty="0"/>
                  <a:t>변위 그래프는 오른쪽과 같다</a:t>
                </a:r>
                <a:r>
                  <a:rPr lang="en-US" altLang="ko-KR" dirty="0"/>
                  <a:t>. (</a:t>
                </a:r>
                <a:r>
                  <a:rPr lang="ko-KR" altLang="en-US" dirty="0"/>
                  <a:t>탄성력 제외</a:t>
                </a:r>
                <a:r>
                  <a:rPr lang="en-US" altLang="ko-KR" dirty="0"/>
                  <a:t>)</a:t>
                </a:r>
              </a:p>
              <a:p>
                <a:endParaRPr lang="en-US" altLang="ko-KR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𝑝𝑟𝑒𝑠𝑠𝑢𝑟𝑒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−2</m:t>
                      </m:r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1+</m:t>
                          </m:r>
                          <m:rad>
                            <m:radPr>
                              <m:degHide m:val="on"/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e>
                      </m:d>
                      <m:sSup>
                        <m:s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  <m:d>
                            <m:d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d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(</m:t>
                          </m:r>
                          <m:func>
                            <m:func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  <m:func>
                            <m:func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𝑡𝑎𝑛</m:t>
                              </m:r>
                            </m:fName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altLang="ko-KR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6A2C87F-04DB-39B0-B1EE-307D6F27DC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505" y="3497469"/>
                <a:ext cx="6242564" cy="1759264"/>
              </a:xfrm>
              <a:prstGeom prst="rect">
                <a:avLst/>
              </a:prstGeom>
              <a:blipFill>
                <a:blip r:embed="rId3"/>
                <a:stretch>
                  <a:fillRect l="-879" t="-208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그림 4">
            <a:extLst>
              <a:ext uri="{FF2B5EF4-FFF2-40B4-BE49-F238E27FC236}">
                <a16:creationId xmlns:a16="http://schemas.microsoft.com/office/drawing/2014/main" id="{F425F315-734B-1BF2-56F9-B3D150254B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5189" y="3200412"/>
            <a:ext cx="4158058" cy="3218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3969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28E771-DD61-80BB-2E59-67A1C7CDF6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19477" y="323134"/>
            <a:ext cx="8181474" cy="895733"/>
          </a:xfrm>
        </p:spPr>
        <p:txBody>
          <a:bodyPr anchor="b">
            <a:normAutofit fontScale="90000"/>
          </a:bodyPr>
          <a:lstStyle/>
          <a:p>
            <a:r>
              <a:rPr lang="ko-KR" altLang="en-US" sz="4800" dirty="0"/>
              <a:t>이론식을 통한 </a:t>
            </a:r>
            <a:r>
              <a:rPr lang="ko-KR" altLang="en-US" sz="4800" dirty="0" err="1"/>
              <a:t>액추에이터</a:t>
            </a:r>
            <a:r>
              <a:rPr lang="ko-KR" altLang="en-US" sz="4800" dirty="0"/>
              <a:t> 힘 계산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840BA46-6ABA-004F-BF96-B55B997FC4E4}"/>
                  </a:ext>
                </a:extLst>
              </p:cNvPr>
              <p:cNvSpPr txBox="1"/>
              <p:nvPr/>
            </p:nvSpPr>
            <p:spPr>
              <a:xfrm>
                <a:off x="670617" y="1381912"/>
                <a:ext cx="5798936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 err="1"/>
                  <a:t>액추에이터</a:t>
                </a:r>
                <a:r>
                  <a:rPr lang="ko-KR" altLang="en-US" dirty="0"/>
                  <a:t> 옆면이 잘 구부러지는 </a:t>
                </a:r>
                <a:r>
                  <a:rPr lang="en-US" altLang="ko-KR" dirty="0"/>
                  <a:t>TPU </a:t>
                </a:r>
                <a:r>
                  <a:rPr lang="ko-KR" altLang="en-US" dirty="0"/>
                  <a:t>소재를 사용해서 </a:t>
                </a:r>
                <a:endParaRPr lang="en-US" altLang="ko-KR" dirty="0"/>
              </a:p>
              <a:p>
                <a:r>
                  <a:rPr lang="ko-KR" altLang="en-US" dirty="0" err="1"/>
                  <a:t>액추에이터</a:t>
                </a:r>
                <a:r>
                  <a:rPr lang="ko-KR" altLang="en-US" dirty="0"/>
                  <a:t> 수축 시 반대방향으로 탄성력</a:t>
                </a:r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r>
                      <a:rPr lang="en-US" altLang="ko-KR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ko-KR">
                        <a:latin typeface="Cambria Math" panose="02040503050406030204" pitchFamily="18" charset="0"/>
                      </a:rPr>
                      <m:t>∆</m:t>
                    </m:r>
                    <m:r>
                      <a:rPr lang="en-US" altLang="ko-KR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ko-KR" altLang="en-US" dirty="0"/>
                  <a:t>이 발생함</a:t>
                </a:r>
                <a:r>
                  <a:rPr lang="en-US" altLang="ko-KR" dirty="0"/>
                  <a:t>.</a:t>
                </a:r>
              </a:p>
              <a:p>
                <a:r>
                  <a:rPr lang="ko-KR" altLang="en-US" dirty="0"/>
                  <a:t>이를 전자저울을 이용하여 측정함</a:t>
                </a:r>
                <a:r>
                  <a:rPr lang="en-US" altLang="ko-KR" dirty="0"/>
                  <a:t>.</a:t>
                </a:r>
              </a:p>
              <a:p>
                <a:r>
                  <a:rPr lang="ko-KR" altLang="en-US" dirty="0"/>
                  <a:t>수직으로 누르고 </a:t>
                </a:r>
                <a:r>
                  <a:rPr lang="ko-KR" altLang="en-US" dirty="0" err="1"/>
                  <a:t>액추에이터가</a:t>
                </a:r>
                <a:r>
                  <a:rPr lang="ko-KR" altLang="en-US" dirty="0"/>
                  <a:t> </a:t>
                </a:r>
                <a:r>
                  <a:rPr lang="ko-KR" altLang="en-US" dirty="0" err="1"/>
                  <a:t>펴지려는걸</a:t>
                </a:r>
                <a:r>
                  <a:rPr lang="ko-KR" altLang="en-US" dirty="0"/>
                  <a:t> 버티는 힘을 </a:t>
                </a:r>
                <a:r>
                  <a:rPr lang="en-US" altLang="ko-KR" dirty="0"/>
                  <a:t>3</a:t>
                </a:r>
                <a:r>
                  <a:rPr lang="ko-KR" altLang="en-US" dirty="0"/>
                  <a:t>회 측정</a:t>
                </a:r>
                <a:endParaRPr lang="en-US" altLang="ko-KR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840BA46-6ABA-004F-BF96-B55B997FC4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617" y="1381912"/>
                <a:ext cx="5798936" cy="1477328"/>
              </a:xfrm>
              <a:prstGeom prst="rect">
                <a:avLst/>
              </a:prstGeom>
              <a:blipFill>
                <a:blip r:embed="rId2"/>
                <a:stretch>
                  <a:fillRect l="-841" t="-2479" b="-578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 descr="저울, 텍스트, 실내이(가) 표시된 사진&#10;&#10;자동 생성된 설명">
            <a:extLst>
              <a:ext uri="{FF2B5EF4-FFF2-40B4-BE49-F238E27FC236}">
                <a16:creationId xmlns:a16="http://schemas.microsoft.com/office/drawing/2014/main" id="{17C43F66-797A-5395-A410-1051719793E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77" t="2745" r="20231" b="6744"/>
          <a:stretch/>
        </p:blipFill>
        <p:spPr>
          <a:xfrm>
            <a:off x="670617" y="3192918"/>
            <a:ext cx="2130754" cy="2165683"/>
          </a:xfrm>
          <a:prstGeom prst="rect">
            <a:avLst/>
          </a:prstGeom>
        </p:spPr>
      </p:pic>
      <p:pic>
        <p:nvPicPr>
          <p:cNvPr id="8" name="그림 7" descr="저울, 실내이(가) 표시된 사진&#10;&#10;자동 생성된 설명">
            <a:extLst>
              <a:ext uri="{FF2B5EF4-FFF2-40B4-BE49-F238E27FC236}">
                <a16:creationId xmlns:a16="http://schemas.microsoft.com/office/drawing/2014/main" id="{2F26BD19-40A9-572B-2CC5-F6380E4A0FB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11" t="5713" r="20714" b="2055"/>
          <a:stretch/>
        </p:blipFill>
        <p:spPr>
          <a:xfrm>
            <a:off x="3409795" y="3192918"/>
            <a:ext cx="2090355" cy="2165683"/>
          </a:xfrm>
          <a:prstGeom prst="rect">
            <a:avLst/>
          </a:prstGeom>
        </p:spPr>
      </p:pic>
      <p:pic>
        <p:nvPicPr>
          <p:cNvPr id="10" name="그림 9" descr="저울, 텍스트, 사람, 실내이(가) 표시된 사진&#10;&#10;자동 생성된 설명">
            <a:extLst>
              <a:ext uri="{FF2B5EF4-FFF2-40B4-BE49-F238E27FC236}">
                <a16:creationId xmlns:a16="http://schemas.microsoft.com/office/drawing/2014/main" id="{27F05114-CB8F-0D27-D84D-AFE4129DD16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30" t="2763" r="14933"/>
          <a:stretch/>
        </p:blipFill>
        <p:spPr>
          <a:xfrm>
            <a:off x="6108574" y="3201478"/>
            <a:ext cx="1993557" cy="216615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551769B-C1B1-C5A8-0364-642D8AA84C08}"/>
                  </a:ext>
                </a:extLst>
              </p:cNvPr>
              <p:cNvSpPr txBox="1"/>
              <p:nvPr/>
            </p:nvSpPr>
            <p:spPr>
              <a:xfrm>
                <a:off x="6108574" y="5646027"/>
                <a:ext cx="5798936" cy="375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/>
                  <a:t>측정한 값에 중력가속도 </a:t>
                </a:r>
                <a14:m>
                  <m:oMath xmlns:m="http://schemas.openxmlformats.org/officeDocument/2006/math">
                    <m:r>
                      <a:rPr lang="en-US" altLang="ko-KR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altLang="ko-KR">
                        <a:latin typeface="Cambria Math" panose="02040503050406030204" pitchFamily="18" charset="0"/>
                      </a:rPr>
                      <m:t>=9.8</m:t>
                    </m:r>
                    <m:r>
                      <a:rPr lang="en-US" altLang="ko-KR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ko-KR">
                        <a:latin typeface="Cambria Math" panose="02040503050406030204" pitchFamily="18" charset="0"/>
                      </a:rPr>
                      <m:t>/</m:t>
                    </m:r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altLang="ko-KR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ko-KR" altLang="en-US" dirty="0"/>
                  <a:t>을 곱하여 힘 계산</a:t>
                </a:r>
                <a:endParaRPr lang="en-US" altLang="ko-KR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551769B-C1B1-C5A8-0364-642D8AA84C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8574" y="5646027"/>
                <a:ext cx="5798936" cy="375552"/>
              </a:xfrm>
              <a:prstGeom prst="rect">
                <a:avLst/>
              </a:prstGeom>
              <a:blipFill>
                <a:blip r:embed="rId6"/>
                <a:stretch>
                  <a:fillRect l="-841" t="-6452" b="-2419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50727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28E771-DD61-80BB-2E59-67A1C7CDF6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614611" y="323134"/>
            <a:ext cx="3148836" cy="895733"/>
          </a:xfrm>
        </p:spPr>
        <p:txBody>
          <a:bodyPr anchor="b">
            <a:normAutofit fontScale="90000"/>
          </a:bodyPr>
          <a:lstStyle/>
          <a:p>
            <a:r>
              <a:rPr lang="en-US" altLang="ko-KR" sz="4800" dirty="0"/>
              <a:t>Optimizing</a:t>
            </a:r>
            <a:endParaRPr lang="ko-KR" altLang="en-US" sz="4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C83AC48-B46B-F48B-1218-736E7BE19DE4}"/>
              </a:ext>
            </a:extLst>
          </p:cNvPr>
          <p:cNvSpPr txBox="1"/>
          <p:nvPr/>
        </p:nvSpPr>
        <p:spPr>
          <a:xfrm>
            <a:off x="477805" y="535407"/>
            <a:ext cx="5660286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고려할 점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1. </a:t>
            </a:r>
            <a:r>
              <a:rPr lang="ko-KR" altLang="en-US" dirty="0" err="1"/>
              <a:t>수축률</a:t>
            </a:r>
            <a:r>
              <a:rPr lang="en-US" altLang="ko-KR" dirty="0"/>
              <a:t>(</a:t>
            </a:r>
            <a:r>
              <a:rPr lang="ko-KR" altLang="en-US" dirty="0"/>
              <a:t>최초 길이 대비 수축길이</a:t>
            </a:r>
            <a:r>
              <a:rPr lang="en-US" altLang="ko-KR" dirty="0"/>
              <a:t>)</a:t>
            </a:r>
            <a:r>
              <a:rPr lang="ko-KR" altLang="en-US" dirty="0"/>
              <a:t>이 커야 함</a:t>
            </a:r>
            <a:endParaRPr lang="en-US" altLang="ko-KR" dirty="0"/>
          </a:p>
          <a:p>
            <a:r>
              <a:rPr lang="en-US" altLang="ko-KR" dirty="0"/>
              <a:t>2. </a:t>
            </a:r>
            <a:r>
              <a:rPr lang="ko-KR" altLang="en-US" dirty="0" err="1"/>
              <a:t>액추에이터의</a:t>
            </a:r>
            <a:r>
              <a:rPr lang="ko-KR" altLang="en-US" dirty="0"/>
              <a:t> 힘이 커야 함</a:t>
            </a:r>
            <a:endParaRPr lang="en-US" altLang="ko-KR" dirty="0"/>
          </a:p>
          <a:p>
            <a:r>
              <a:rPr lang="en-US" altLang="ko-KR" dirty="0"/>
              <a:t>3. </a:t>
            </a:r>
            <a:r>
              <a:rPr lang="ko-KR" altLang="en-US" dirty="0"/>
              <a:t>탄성력이 작아야 함</a:t>
            </a:r>
            <a:endParaRPr lang="en-US" altLang="ko-KR" dirty="0"/>
          </a:p>
          <a:p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 err="1"/>
              <a:t>수축률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r>
              <a:rPr lang="ko-KR" altLang="en-US" dirty="0"/>
              <a:t>벽의 두께를 줄이거나 링의 높이를 줄이면 가능함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먼저  </a:t>
            </a:r>
            <a:r>
              <a:rPr lang="ko-KR" altLang="en-US" dirty="0" err="1"/>
              <a:t>액추에이터가</a:t>
            </a:r>
            <a:r>
              <a:rPr lang="ko-KR" altLang="en-US" dirty="0"/>
              <a:t> </a:t>
            </a:r>
            <a:r>
              <a:rPr lang="ko-KR" altLang="en-US" dirty="0" err="1"/>
              <a:t>공압에</a:t>
            </a:r>
            <a:r>
              <a:rPr lang="ko-KR" altLang="en-US" dirty="0"/>
              <a:t> 의해 접힐 때 찢어질 가능성 때문에 </a:t>
            </a:r>
            <a:r>
              <a:rPr lang="en-US" altLang="ko-KR" dirty="0"/>
              <a:t>t=2mm</a:t>
            </a:r>
            <a:r>
              <a:rPr lang="ko-KR" altLang="en-US" dirty="0"/>
              <a:t>로 제작함</a:t>
            </a:r>
            <a:r>
              <a:rPr lang="en-US" altLang="ko-KR" dirty="0"/>
              <a:t>. </a:t>
            </a:r>
            <a:r>
              <a:rPr lang="ko-KR" altLang="en-US" dirty="0"/>
              <a:t>이후 </a:t>
            </a:r>
            <a:r>
              <a:rPr lang="en-US" altLang="ko-KR" dirty="0"/>
              <a:t>t</a:t>
            </a:r>
            <a:r>
              <a:rPr lang="ko-KR" altLang="en-US" dirty="0"/>
              <a:t>를 없애고 제작해도 안전하다고 판단하고 </a:t>
            </a:r>
            <a:r>
              <a:rPr lang="en-US" altLang="ko-KR" dirty="0"/>
              <a:t>t</a:t>
            </a:r>
            <a:r>
              <a:rPr lang="ko-KR" altLang="en-US" dirty="0"/>
              <a:t>를 제거함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처음엔 </a:t>
            </a:r>
            <a:r>
              <a:rPr lang="en-US" altLang="ko-KR" dirty="0"/>
              <a:t>5mm</a:t>
            </a:r>
            <a:r>
              <a:rPr lang="ko-KR" altLang="en-US" dirty="0"/>
              <a:t>의 높이를 가진 링을 사용한 </a:t>
            </a:r>
            <a:r>
              <a:rPr lang="ko-KR" altLang="en-US" dirty="0" err="1"/>
              <a:t>액추에이터를</a:t>
            </a:r>
            <a:r>
              <a:rPr lang="ko-KR" altLang="en-US" dirty="0"/>
              <a:t> 만들었고</a:t>
            </a:r>
            <a:r>
              <a:rPr lang="en-US" altLang="ko-KR" dirty="0"/>
              <a:t>, </a:t>
            </a:r>
            <a:r>
              <a:rPr lang="ko-KR" altLang="en-US" dirty="0" err="1"/>
              <a:t>수축률을</a:t>
            </a:r>
            <a:r>
              <a:rPr lang="ko-KR" altLang="en-US" dirty="0"/>
              <a:t> 높이기 위해 </a:t>
            </a:r>
            <a:r>
              <a:rPr lang="en-US" altLang="ko-KR" dirty="0"/>
              <a:t>3.4mm </a:t>
            </a:r>
            <a:r>
              <a:rPr lang="ko-KR" altLang="en-US" dirty="0"/>
              <a:t>높이로 바꿈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벽의 두께는 처음에 </a:t>
            </a:r>
            <a:r>
              <a:rPr lang="en-US" altLang="ko-KR" dirty="0"/>
              <a:t>0.8mm</a:t>
            </a:r>
            <a:r>
              <a:rPr lang="ko-KR" altLang="en-US" dirty="0"/>
              <a:t>로 제작</a:t>
            </a:r>
            <a:r>
              <a:rPr lang="en-US" altLang="ko-KR" dirty="0"/>
              <a:t>(0.4mm</a:t>
            </a:r>
            <a:r>
              <a:rPr lang="ko-KR" altLang="en-US" dirty="0"/>
              <a:t>의 </a:t>
            </a:r>
            <a:r>
              <a:rPr lang="en-US" altLang="ko-KR" dirty="0"/>
              <a:t>3d </a:t>
            </a:r>
            <a:r>
              <a:rPr lang="ko-KR" altLang="en-US" dirty="0"/>
              <a:t>프린터 노즐을 이용하여 </a:t>
            </a:r>
            <a:r>
              <a:rPr lang="en-US" altLang="ko-KR" dirty="0"/>
              <a:t>2</a:t>
            </a:r>
            <a:r>
              <a:rPr lang="ko-KR" altLang="en-US" dirty="0"/>
              <a:t>줄로 프린팅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0.6mm, 0.4mm </a:t>
            </a:r>
            <a:r>
              <a:rPr lang="ko-KR" altLang="en-US" dirty="0"/>
              <a:t>두께로 줄여서 제작하여 공기가 </a:t>
            </a:r>
            <a:r>
              <a:rPr lang="ko-KR" altLang="en-US" dirty="0" err="1"/>
              <a:t>새는지와</a:t>
            </a:r>
            <a:r>
              <a:rPr lang="ko-KR" altLang="en-US" dirty="0"/>
              <a:t> 프린팅 품질 등을 시험</a:t>
            </a:r>
            <a:endParaRPr lang="en-US" altLang="ko-KR" dirty="0"/>
          </a:p>
        </p:txBody>
      </p:sp>
      <p:pic>
        <p:nvPicPr>
          <p:cNvPr id="5" name="그림 4" descr="벽, 예술, 빛이(가) 표시된 사진&#10;&#10;자동 생성된 설명">
            <a:extLst>
              <a:ext uri="{FF2B5EF4-FFF2-40B4-BE49-F238E27FC236}">
                <a16:creationId xmlns:a16="http://schemas.microsoft.com/office/drawing/2014/main" id="{9B1196DC-7712-61F2-6A08-3B92D04D03A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24" t="2076" r="44302" b="2001"/>
          <a:stretch/>
        </p:blipFill>
        <p:spPr>
          <a:xfrm>
            <a:off x="6840813" y="1514405"/>
            <a:ext cx="1773798" cy="3493739"/>
          </a:xfrm>
          <a:prstGeom prst="rect">
            <a:avLst/>
          </a:prstGeom>
        </p:spPr>
      </p:pic>
      <p:pic>
        <p:nvPicPr>
          <p:cNvPr id="8" name="그림 7" descr="벽, 예술, 꽃병, 블랙이(가) 표시된 사진&#10;&#10;자동 생성된 설명">
            <a:extLst>
              <a:ext uri="{FF2B5EF4-FFF2-40B4-BE49-F238E27FC236}">
                <a16:creationId xmlns:a16="http://schemas.microsoft.com/office/drawing/2014/main" id="{3C281825-765F-7690-E679-752A0B54C3E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84" t="4643" r="31417"/>
          <a:stretch/>
        </p:blipFill>
        <p:spPr>
          <a:xfrm>
            <a:off x="9461247" y="1760047"/>
            <a:ext cx="1913720" cy="3148836"/>
          </a:xfrm>
          <a:prstGeom prst="rect">
            <a:avLst/>
          </a:prstGeom>
        </p:spPr>
      </p:pic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9D4C79E7-26C3-DD11-7987-CB4F7B0BB929}"/>
              </a:ext>
            </a:extLst>
          </p:cNvPr>
          <p:cNvCxnSpPr>
            <a:cxnSpLocks/>
          </p:cNvCxnSpPr>
          <p:nvPr/>
        </p:nvCxnSpPr>
        <p:spPr>
          <a:xfrm>
            <a:off x="8794651" y="3367443"/>
            <a:ext cx="549239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C1C8EEF7-99E3-B835-54D3-23E976ECF34E}"/>
              </a:ext>
            </a:extLst>
          </p:cNvPr>
          <p:cNvCxnSpPr>
            <a:cxnSpLocks/>
          </p:cNvCxnSpPr>
          <p:nvPr/>
        </p:nvCxnSpPr>
        <p:spPr>
          <a:xfrm>
            <a:off x="8269135" y="4014743"/>
            <a:ext cx="385905" cy="0"/>
          </a:xfrm>
          <a:prstGeom prst="line">
            <a:avLst/>
          </a:prstGeom>
          <a:ln w="38100">
            <a:solidFill>
              <a:schemeClr val="bg1">
                <a:lumMod val="95000"/>
                <a:lumOff val="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C214329B-97A5-80DD-5499-DCFA1DDA3E8B}"/>
              </a:ext>
            </a:extLst>
          </p:cNvPr>
          <p:cNvCxnSpPr>
            <a:cxnSpLocks/>
          </p:cNvCxnSpPr>
          <p:nvPr/>
        </p:nvCxnSpPr>
        <p:spPr>
          <a:xfrm>
            <a:off x="8269135" y="4135354"/>
            <a:ext cx="385905" cy="0"/>
          </a:xfrm>
          <a:prstGeom prst="line">
            <a:avLst/>
          </a:prstGeom>
          <a:ln w="38100">
            <a:solidFill>
              <a:schemeClr val="bg1">
                <a:lumMod val="95000"/>
                <a:lumOff val="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6CAEA3A2-38FA-9E0D-7708-344C771893A3}"/>
              </a:ext>
            </a:extLst>
          </p:cNvPr>
          <p:cNvCxnSpPr>
            <a:cxnSpLocks/>
          </p:cNvCxnSpPr>
          <p:nvPr/>
        </p:nvCxnSpPr>
        <p:spPr>
          <a:xfrm flipV="1">
            <a:off x="8445777" y="4135354"/>
            <a:ext cx="0" cy="21321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65773524-D4C6-A6DE-B602-C6AC0D1EA278}"/>
              </a:ext>
            </a:extLst>
          </p:cNvPr>
          <p:cNvCxnSpPr>
            <a:cxnSpLocks/>
          </p:cNvCxnSpPr>
          <p:nvPr/>
        </p:nvCxnSpPr>
        <p:spPr>
          <a:xfrm>
            <a:off x="8445777" y="3761079"/>
            <a:ext cx="0" cy="22345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0B2A7985-2651-6C4E-F807-F16C32D9697E}"/>
              </a:ext>
            </a:extLst>
          </p:cNvPr>
          <p:cNvCxnSpPr>
            <a:cxnSpLocks/>
          </p:cNvCxnSpPr>
          <p:nvPr/>
        </p:nvCxnSpPr>
        <p:spPr>
          <a:xfrm>
            <a:off x="9357640" y="4012816"/>
            <a:ext cx="385905" cy="0"/>
          </a:xfrm>
          <a:prstGeom prst="line">
            <a:avLst/>
          </a:prstGeom>
          <a:ln w="38100">
            <a:solidFill>
              <a:schemeClr val="bg1">
                <a:lumMod val="95000"/>
                <a:lumOff val="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9096533A-EB4F-DE7D-2F7D-EA1CA7DEFA78}"/>
              </a:ext>
            </a:extLst>
          </p:cNvPr>
          <p:cNvCxnSpPr>
            <a:cxnSpLocks/>
          </p:cNvCxnSpPr>
          <p:nvPr/>
        </p:nvCxnSpPr>
        <p:spPr>
          <a:xfrm>
            <a:off x="9357640" y="4133427"/>
            <a:ext cx="385905" cy="0"/>
          </a:xfrm>
          <a:prstGeom prst="line">
            <a:avLst/>
          </a:prstGeom>
          <a:ln w="38100">
            <a:solidFill>
              <a:schemeClr val="bg1">
                <a:lumMod val="95000"/>
                <a:lumOff val="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FB5BF2B0-EA3E-E7EB-8A83-E0B97456655F}"/>
              </a:ext>
            </a:extLst>
          </p:cNvPr>
          <p:cNvCxnSpPr>
            <a:cxnSpLocks/>
          </p:cNvCxnSpPr>
          <p:nvPr/>
        </p:nvCxnSpPr>
        <p:spPr>
          <a:xfrm flipV="1">
            <a:off x="9534282" y="4133427"/>
            <a:ext cx="0" cy="21321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BDFEB321-93D8-44F7-D160-904C7BB3E991}"/>
              </a:ext>
            </a:extLst>
          </p:cNvPr>
          <p:cNvCxnSpPr>
            <a:cxnSpLocks/>
          </p:cNvCxnSpPr>
          <p:nvPr/>
        </p:nvCxnSpPr>
        <p:spPr>
          <a:xfrm>
            <a:off x="9534282" y="3759152"/>
            <a:ext cx="0" cy="22345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7EA48872-5DAE-7CC7-530F-0488BA36C101}"/>
                  </a:ext>
                </a:extLst>
              </p:cNvPr>
              <p:cNvSpPr txBox="1"/>
              <p:nvPr/>
            </p:nvSpPr>
            <p:spPr>
              <a:xfrm>
                <a:off x="7276174" y="3664823"/>
                <a:ext cx="114185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b="0" i="0" smtClean="0"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=5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𝑚𝑚</m:t>
                      </m:r>
                    </m:oMath>
                  </m:oMathPara>
                </a14:m>
                <a:endParaRPr lang="en-US" altLang="ko-KR" b="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7EA48872-5DAE-7CC7-530F-0488BA36C1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6174" y="3664823"/>
                <a:ext cx="1141858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55DBAE8-BCD6-D1DA-87A4-F74BE7D0047C}"/>
                  </a:ext>
                </a:extLst>
              </p:cNvPr>
              <p:cNvSpPr txBox="1"/>
              <p:nvPr/>
            </p:nvSpPr>
            <p:spPr>
              <a:xfrm>
                <a:off x="9600952" y="4184665"/>
                <a:ext cx="131910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b="0" i="0" smtClean="0"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=3.4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𝑚𝑚</m:t>
                      </m:r>
                    </m:oMath>
                  </m:oMathPara>
                </a14:m>
                <a:endParaRPr lang="en-US" altLang="ko-KR" b="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55DBAE8-BCD6-D1DA-87A4-F74BE7D004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0952" y="4184665"/>
                <a:ext cx="1319102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118B8B6-E744-BF67-AE5D-DD081795BEFE}"/>
                  </a:ext>
                </a:extLst>
              </p:cNvPr>
              <p:cNvSpPr txBox="1"/>
              <p:nvPr/>
            </p:nvSpPr>
            <p:spPr>
              <a:xfrm>
                <a:off x="9476291" y="1114407"/>
                <a:ext cx="201603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/>
                  <a:t>초기길이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138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𝑚𝑚</m:t>
                    </m:r>
                  </m:oMath>
                </a14:m>
                <a:endParaRPr lang="en-US" altLang="ko-KR" dirty="0"/>
              </a:p>
              <a:p>
                <a:r>
                  <a:rPr lang="ko-KR" altLang="en-US" dirty="0"/>
                  <a:t>수축길이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63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𝑚𝑚</m:t>
                    </m:r>
                  </m:oMath>
                </a14:m>
                <a:endParaRPr lang="en-US" altLang="ko-KR" b="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118B8B6-E744-BF67-AE5D-DD081795BE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6291" y="1114407"/>
                <a:ext cx="2016033" cy="646331"/>
              </a:xfrm>
              <a:prstGeom prst="rect">
                <a:avLst/>
              </a:prstGeom>
              <a:blipFill>
                <a:blip r:embed="rId8"/>
                <a:stretch>
                  <a:fillRect l="-2727" t="-5660" b="-1415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46D791A-A795-EBD6-D5D8-BD5AE02C2C47}"/>
                  </a:ext>
                </a:extLst>
              </p:cNvPr>
              <p:cNvSpPr txBox="1"/>
              <p:nvPr/>
            </p:nvSpPr>
            <p:spPr>
              <a:xfrm>
                <a:off x="6881243" y="881952"/>
                <a:ext cx="191340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/>
                  <a:t>초기길이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138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𝑚𝑚</m:t>
                    </m:r>
                  </m:oMath>
                </a14:m>
                <a:endParaRPr lang="en-US" altLang="ko-KR" dirty="0"/>
              </a:p>
              <a:p>
                <a:r>
                  <a:rPr lang="ko-KR" altLang="en-US" dirty="0"/>
                  <a:t>수축길이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74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𝑚𝑚</m:t>
                    </m:r>
                  </m:oMath>
                </a14:m>
                <a:endParaRPr lang="en-US" altLang="ko-KR" b="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46D791A-A795-EBD6-D5D8-BD5AE02C2C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1243" y="881952"/>
                <a:ext cx="1913408" cy="646331"/>
              </a:xfrm>
              <a:prstGeom prst="rect">
                <a:avLst/>
              </a:prstGeom>
              <a:blipFill>
                <a:blip r:embed="rId9"/>
                <a:stretch>
                  <a:fillRect l="-2866" t="-5660" b="-1415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그림 5">
            <a:extLst>
              <a:ext uri="{FF2B5EF4-FFF2-40B4-BE49-F238E27FC236}">
                <a16:creationId xmlns:a16="http://schemas.microsoft.com/office/drawing/2014/main" id="{B119C11B-4EAB-8036-5D34-7445E587FD9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40813" y="4950946"/>
            <a:ext cx="1800477" cy="1633766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812D1DF1-1E82-2B07-96C7-F051910CD8D2}"/>
              </a:ext>
            </a:extLst>
          </p:cNvPr>
          <p:cNvCxnSpPr>
            <a:cxnSpLocks/>
          </p:cNvCxnSpPr>
          <p:nvPr/>
        </p:nvCxnSpPr>
        <p:spPr>
          <a:xfrm>
            <a:off x="6940573" y="5863066"/>
            <a:ext cx="223373" cy="125223"/>
          </a:xfrm>
          <a:prstGeom prst="line">
            <a:avLst/>
          </a:prstGeom>
          <a:ln w="38100">
            <a:solidFill>
              <a:schemeClr val="bg1">
                <a:lumMod val="95000"/>
                <a:lumOff val="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B221DA91-5659-6BDE-794C-DEAC93521C83}"/>
              </a:ext>
            </a:extLst>
          </p:cNvPr>
          <p:cNvCxnSpPr>
            <a:cxnSpLocks/>
          </p:cNvCxnSpPr>
          <p:nvPr/>
        </p:nvCxnSpPr>
        <p:spPr>
          <a:xfrm>
            <a:off x="6925139" y="5921684"/>
            <a:ext cx="223373" cy="127836"/>
          </a:xfrm>
          <a:prstGeom prst="line">
            <a:avLst/>
          </a:prstGeom>
          <a:ln w="38100">
            <a:solidFill>
              <a:schemeClr val="bg1">
                <a:lumMod val="95000"/>
                <a:lumOff val="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7B6B7DA-21DF-E43C-9EAC-F22A9539A9DD}"/>
              </a:ext>
            </a:extLst>
          </p:cNvPr>
          <p:cNvCxnSpPr>
            <a:cxnSpLocks/>
          </p:cNvCxnSpPr>
          <p:nvPr/>
        </p:nvCxnSpPr>
        <p:spPr>
          <a:xfrm flipV="1">
            <a:off x="6909705" y="6002293"/>
            <a:ext cx="121999" cy="25359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DC1DBB89-8189-968D-0045-2B764365E0AE}"/>
              </a:ext>
            </a:extLst>
          </p:cNvPr>
          <p:cNvCxnSpPr>
            <a:cxnSpLocks/>
          </p:cNvCxnSpPr>
          <p:nvPr/>
        </p:nvCxnSpPr>
        <p:spPr>
          <a:xfrm flipH="1">
            <a:off x="7064362" y="5678187"/>
            <a:ext cx="115018" cy="21179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7C04383-CCCF-A8D5-5F28-0F63C5F28EAF}"/>
                  </a:ext>
                </a:extLst>
              </p:cNvPr>
              <p:cNvSpPr txBox="1"/>
              <p:nvPr/>
            </p:nvSpPr>
            <p:spPr>
              <a:xfrm>
                <a:off x="6801786" y="6175428"/>
                <a:ext cx="114185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ko-K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altLang="ko-K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𝑚𝑚</m:t>
                      </m:r>
                    </m:oMath>
                  </m:oMathPara>
                </a14:m>
                <a:endParaRPr lang="en-US" altLang="ko-KR" b="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7C04383-CCCF-A8D5-5F28-0F63C5F28E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1786" y="6175428"/>
                <a:ext cx="1141858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그림 16">
            <a:extLst>
              <a:ext uri="{FF2B5EF4-FFF2-40B4-BE49-F238E27FC236}">
                <a16:creationId xmlns:a16="http://schemas.microsoft.com/office/drawing/2014/main" id="{6A480A0D-7236-D0C8-7C23-1A820F5F4D0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461246" y="4908882"/>
            <a:ext cx="1835161" cy="1675829"/>
          </a:xfrm>
          <a:prstGeom prst="rect">
            <a:avLst/>
          </a:prstGeom>
        </p:spPr>
      </p:pic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D6E5C707-9230-DCDF-E4B3-D4B5737F65CE}"/>
              </a:ext>
            </a:extLst>
          </p:cNvPr>
          <p:cNvCxnSpPr>
            <a:cxnSpLocks/>
          </p:cNvCxnSpPr>
          <p:nvPr/>
        </p:nvCxnSpPr>
        <p:spPr>
          <a:xfrm>
            <a:off x="9631543" y="5817959"/>
            <a:ext cx="223373" cy="125223"/>
          </a:xfrm>
          <a:prstGeom prst="line">
            <a:avLst/>
          </a:prstGeom>
          <a:ln w="38100">
            <a:solidFill>
              <a:schemeClr val="bg1">
                <a:lumMod val="95000"/>
                <a:lumOff val="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BAF0C202-A127-F2F4-BF8C-BD2956C2CB6A}"/>
              </a:ext>
            </a:extLst>
          </p:cNvPr>
          <p:cNvCxnSpPr>
            <a:cxnSpLocks/>
          </p:cNvCxnSpPr>
          <p:nvPr/>
        </p:nvCxnSpPr>
        <p:spPr>
          <a:xfrm>
            <a:off x="9616109" y="5876577"/>
            <a:ext cx="223373" cy="127836"/>
          </a:xfrm>
          <a:prstGeom prst="line">
            <a:avLst/>
          </a:prstGeom>
          <a:ln w="38100">
            <a:solidFill>
              <a:schemeClr val="bg1">
                <a:lumMod val="95000"/>
                <a:lumOff val="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E4D1372E-D637-1AC7-4576-CAD0EE492C21}"/>
              </a:ext>
            </a:extLst>
          </p:cNvPr>
          <p:cNvCxnSpPr>
            <a:cxnSpLocks/>
          </p:cNvCxnSpPr>
          <p:nvPr/>
        </p:nvCxnSpPr>
        <p:spPr>
          <a:xfrm flipV="1">
            <a:off x="9600675" y="5957186"/>
            <a:ext cx="121999" cy="25359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DDFCA548-65C3-659D-2C97-5D27F8B2B37B}"/>
              </a:ext>
            </a:extLst>
          </p:cNvPr>
          <p:cNvCxnSpPr>
            <a:cxnSpLocks/>
          </p:cNvCxnSpPr>
          <p:nvPr/>
        </p:nvCxnSpPr>
        <p:spPr>
          <a:xfrm flipH="1">
            <a:off x="9755332" y="5633080"/>
            <a:ext cx="115018" cy="21179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4B725FA-910C-F044-29B1-B006FD7A3289}"/>
                  </a:ext>
                </a:extLst>
              </p:cNvPr>
              <p:cNvSpPr txBox="1"/>
              <p:nvPr/>
            </p:nvSpPr>
            <p:spPr>
              <a:xfrm>
                <a:off x="9184403" y="6175428"/>
                <a:ext cx="114185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ko-K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altLang="ko-KR" b="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4B725FA-910C-F044-29B1-B006FD7A32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4403" y="6175428"/>
                <a:ext cx="1141858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0908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28E771-DD61-80BB-2E59-67A1C7CDF6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614611" y="323134"/>
            <a:ext cx="3148836" cy="895733"/>
          </a:xfrm>
        </p:spPr>
        <p:txBody>
          <a:bodyPr anchor="b">
            <a:normAutofit fontScale="90000"/>
          </a:bodyPr>
          <a:lstStyle/>
          <a:p>
            <a:r>
              <a:rPr lang="en-US" altLang="ko-KR" sz="4800" dirty="0"/>
              <a:t>Optimizing</a:t>
            </a:r>
            <a:endParaRPr lang="ko-KR" altLang="en-US" sz="48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A7A58709-31EA-F90C-C33E-84E1D510346F}"/>
                  </a:ext>
                </a:extLst>
              </p:cNvPr>
              <p:cNvSpPr txBox="1"/>
              <p:nvPr/>
            </p:nvSpPr>
            <p:spPr>
              <a:xfrm>
                <a:off x="462523" y="702248"/>
                <a:ext cx="5660286" cy="35596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/>
                  <a:t>2. </a:t>
                </a:r>
                <a:r>
                  <a:rPr lang="ko-KR" altLang="en-US" dirty="0" err="1"/>
                  <a:t>액추에이터의</a:t>
                </a:r>
                <a:r>
                  <a:rPr lang="ko-KR" altLang="en-US" dirty="0"/>
                  <a:t> 힘이 커야 함</a:t>
                </a:r>
                <a:endParaRPr lang="en-US" altLang="ko-KR" dirty="0"/>
              </a:p>
              <a:p>
                <a:endParaRPr lang="en-US" altLang="ko-KR" dirty="0"/>
              </a:p>
              <a:p>
                <a:r>
                  <a:rPr lang="ko-KR" altLang="en-US" dirty="0" err="1"/>
                  <a:t>공압에</a:t>
                </a:r>
                <a:r>
                  <a:rPr lang="ko-KR" altLang="en-US" dirty="0"/>
                  <a:t> 의한 힘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𝑝𝑟𝑒𝑠𝑠𝑢𝑟𝑒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𝑃</m:t>
                    </m:r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𝑑𝑉</m:t>
                        </m:r>
                      </m:num>
                      <m:den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𝑑𝐿</m:t>
                        </m:r>
                      </m:den>
                    </m:f>
                  </m:oMath>
                </a14:m>
                <a:r>
                  <a:rPr lang="ko-KR" altLang="en-US" dirty="0"/>
                  <a:t>에서 알 수 있듯</a:t>
                </a:r>
                <a:r>
                  <a:rPr lang="en-US" altLang="ko-KR" dirty="0"/>
                  <a:t>, </a:t>
                </a:r>
              </a:p>
              <a:p>
                <a:r>
                  <a:rPr lang="ko-KR" altLang="en-US" dirty="0"/>
                  <a:t>층 한 개의 부피와 층 높이가 달라지면 </a:t>
                </a:r>
                <a:r>
                  <a:rPr lang="ko-KR" altLang="en-US" dirty="0" err="1"/>
                  <a:t>액추에이터의</a:t>
                </a:r>
                <a:r>
                  <a:rPr lang="ko-KR" altLang="en-US" dirty="0"/>
                  <a:t> 힘이 달라질 수 있음</a:t>
                </a:r>
                <a:r>
                  <a:rPr lang="en-US" altLang="ko-KR" dirty="0"/>
                  <a:t>.</a:t>
                </a:r>
              </a:p>
              <a:p>
                <a:endParaRPr lang="en-US" altLang="ko-KR" dirty="0"/>
              </a:p>
              <a:p>
                <a:r>
                  <a:rPr lang="ko-KR" altLang="en-US" dirty="0"/>
                  <a:t>층 높이에 따른 영향을 알아보기 위해 총 높이를 </a:t>
                </a:r>
                <a:r>
                  <a:rPr lang="en-US" altLang="ko-KR" dirty="0"/>
                  <a:t>140mm</a:t>
                </a:r>
                <a:r>
                  <a:rPr lang="ko-KR" altLang="en-US" dirty="0"/>
                  <a:t>로 유지하고 패턴 개수</a:t>
                </a:r>
                <a:r>
                  <a:rPr lang="en-US" altLang="ko-KR" dirty="0"/>
                  <a:t>(</a:t>
                </a:r>
                <a:r>
                  <a:rPr lang="ko-KR" altLang="en-US" dirty="0"/>
                  <a:t>층 개수</a:t>
                </a:r>
                <a:r>
                  <a:rPr lang="en-US" altLang="ko-KR" dirty="0"/>
                  <a:t>)</a:t>
                </a:r>
                <a:r>
                  <a:rPr lang="ko-KR" altLang="en-US" dirty="0"/>
                  <a:t>를 조절해 한 층의 높이를 달리하여 여러 모델식을 만들어 비교</a:t>
                </a:r>
                <a:endParaRPr lang="en-US" altLang="ko-KR" dirty="0"/>
              </a:p>
              <a:p>
                <a:endParaRPr lang="en-US" altLang="ko-KR" dirty="0"/>
              </a:p>
              <a:p>
                <a:r>
                  <a:rPr lang="ko-KR" altLang="en-US" dirty="0"/>
                  <a:t>층이 </a:t>
                </a:r>
                <a:r>
                  <a:rPr lang="en-US" altLang="ko-KR" dirty="0"/>
                  <a:t>1</a:t>
                </a:r>
                <a:r>
                  <a:rPr lang="ko-KR" altLang="en-US" dirty="0"/>
                  <a:t>개</a:t>
                </a:r>
                <a:r>
                  <a:rPr lang="en-US" altLang="ko-KR" dirty="0"/>
                  <a:t>~10</a:t>
                </a:r>
                <a:r>
                  <a:rPr lang="ko-KR" altLang="en-US" dirty="0"/>
                  <a:t>개일 때 </a:t>
                </a:r>
                <a:r>
                  <a:rPr lang="ko-KR" altLang="en-US" dirty="0" err="1"/>
                  <a:t>공압에</a:t>
                </a:r>
                <a:r>
                  <a:rPr lang="ko-KR" altLang="en-US" dirty="0"/>
                  <a:t> 의한 힘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𝑝𝑟𝑒𝑠𝑠𝑢𝑟𝑒</m:t>
                        </m:r>
                      </m:sub>
                    </m:sSub>
                  </m:oMath>
                </a14:m>
                <a:r>
                  <a:rPr lang="ko-KR" altLang="en-US" dirty="0"/>
                  <a:t>를 비교한 그래프이다</a:t>
                </a:r>
                <a:r>
                  <a:rPr lang="en-US" altLang="ko-KR" dirty="0"/>
                  <a:t>.</a:t>
                </a:r>
              </a:p>
            </p:txBody>
          </p:sp>
        </mc:Choice>
        <mc:Fallback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A7A58709-31EA-F90C-C33E-84E1D51034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523" y="702248"/>
                <a:ext cx="5660286" cy="3559692"/>
              </a:xfrm>
              <a:prstGeom prst="rect">
                <a:avLst/>
              </a:prstGeom>
              <a:blipFill>
                <a:blip r:embed="rId2"/>
                <a:stretch>
                  <a:fillRect l="-970" t="-856" r="-647" b="-171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54572D29-9437-5CBC-7322-B4B9A7F806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3308" y="1379364"/>
            <a:ext cx="1967865" cy="1561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558A12A-12FF-A703-73F7-212F23B4AB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3308" y="2940260"/>
            <a:ext cx="1967488" cy="1560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0D54DA1E-F42A-3089-50B3-3911B7B958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1173" y="2940260"/>
            <a:ext cx="1967488" cy="1560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F338E3A0-6BAC-0DE5-9420-34A421374F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33" y="4500879"/>
            <a:ext cx="1967488" cy="1560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4448FA14-6E5A-0F21-150B-48A8E41F61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7198" y="4500879"/>
            <a:ext cx="1967488" cy="1560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D9EFC7FF-64CF-B450-EAD8-D15C45804D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1732" y="4500879"/>
            <a:ext cx="1967488" cy="1560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D5220B93-F146-56F1-DF06-97274390CF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3312" y="4500879"/>
            <a:ext cx="1967488" cy="1560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C2C38718-F042-6974-83ED-B332388E50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8940" y="4501156"/>
            <a:ext cx="1967488" cy="1560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6E45A710-DC3D-6928-7346-8EADB8E632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4568" y="4501156"/>
            <a:ext cx="1967488" cy="1560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4">
            <a:extLst>
              <a:ext uri="{FF2B5EF4-FFF2-40B4-BE49-F238E27FC236}">
                <a16:creationId xmlns:a16="http://schemas.microsoft.com/office/drawing/2014/main" id="{7DFBFA88-80ED-E1B4-1E23-0FD6F8CB51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1173" y="1379364"/>
            <a:ext cx="1967488" cy="1560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75781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7DBCD5F8-899B-D27D-FFC3-8B01450182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1359" y="694635"/>
            <a:ext cx="2918018" cy="542680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D012E9B-9DA0-656B-0B57-19F17AED16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861" y="711582"/>
            <a:ext cx="2774343" cy="543483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8728E771-DD61-80BB-2E59-67A1C7CDF6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25013" y="323134"/>
            <a:ext cx="4575937" cy="895733"/>
          </a:xfrm>
        </p:spPr>
        <p:txBody>
          <a:bodyPr anchor="b">
            <a:normAutofit fontScale="90000"/>
          </a:bodyPr>
          <a:lstStyle/>
          <a:p>
            <a:r>
              <a:rPr lang="ko-KR" altLang="en-US" sz="4800" dirty="0"/>
              <a:t>부피 구하는 과정 </a:t>
            </a: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64642D9C-DB0A-AD41-3095-398B4C74857A}"/>
              </a:ext>
            </a:extLst>
          </p:cNvPr>
          <p:cNvCxnSpPr>
            <a:cxnSpLocks/>
          </p:cNvCxnSpPr>
          <p:nvPr/>
        </p:nvCxnSpPr>
        <p:spPr>
          <a:xfrm>
            <a:off x="2855565" y="1484398"/>
            <a:ext cx="0" cy="743667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9CF20BF-ED2F-77E7-8A9A-4794AA947060}"/>
              </a:ext>
            </a:extLst>
          </p:cNvPr>
          <p:cNvCxnSpPr>
            <a:cxnSpLocks/>
          </p:cNvCxnSpPr>
          <p:nvPr/>
        </p:nvCxnSpPr>
        <p:spPr>
          <a:xfrm>
            <a:off x="2939299" y="1484398"/>
            <a:ext cx="1440196" cy="0"/>
          </a:xfrm>
          <a:prstGeom prst="line">
            <a:avLst/>
          </a:prstGeom>
          <a:ln w="38100">
            <a:solidFill>
              <a:schemeClr val="bg1">
                <a:lumMod val="95000"/>
                <a:lumOff val="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50EC5270-C117-FA48-2C97-5CD37A651939}"/>
              </a:ext>
            </a:extLst>
          </p:cNvPr>
          <p:cNvCxnSpPr>
            <a:cxnSpLocks/>
          </p:cNvCxnSpPr>
          <p:nvPr/>
        </p:nvCxnSpPr>
        <p:spPr>
          <a:xfrm>
            <a:off x="2939299" y="2228065"/>
            <a:ext cx="1440196" cy="0"/>
          </a:xfrm>
          <a:prstGeom prst="line">
            <a:avLst/>
          </a:prstGeom>
          <a:ln w="38100">
            <a:solidFill>
              <a:schemeClr val="bg1">
                <a:lumMod val="95000"/>
                <a:lumOff val="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C409D705-3D74-DD63-0021-D9EF3C8CAA26}"/>
              </a:ext>
            </a:extLst>
          </p:cNvPr>
          <p:cNvSpPr txBox="1"/>
          <p:nvPr/>
        </p:nvSpPr>
        <p:spPr>
          <a:xfrm>
            <a:off x="2939299" y="1545776"/>
            <a:ext cx="31625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</a:t>
            </a:r>
            <a:r>
              <a:rPr lang="ko-KR" altLang="en-US" dirty="0"/>
              <a:t>층 </a:t>
            </a:r>
            <a:r>
              <a:rPr lang="en-US" altLang="ko-KR" dirty="0"/>
              <a:t>(</a:t>
            </a:r>
            <a:r>
              <a:rPr lang="ko-KR" altLang="en-US" dirty="0"/>
              <a:t>초기상태</a:t>
            </a:r>
            <a:r>
              <a:rPr lang="en-US" altLang="ko-KR" dirty="0"/>
              <a:t> 60</a:t>
            </a:r>
            <a:r>
              <a:rPr lang="ko-KR" altLang="en-US" dirty="0" err="1"/>
              <a:t>도일때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en-US" altLang="ko-KR" dirty="0"/>
              <a:t>h = 24 mm) </a:t>
            </a:r>
            <a:r>
              <a:rPr lang="ko-KR" altLang="en-US" dirty="0"/>
              <a:t>높이 </a:t>
            </a:r>
            <a:r>
              <a:rPr lang="en-US" altLang="ko-KR" dirty="0"/>
              <a:t>= L</a:t>
            </a:r>
            <a:endParaRPr lang="ko-KR" altLang="en-US" dirty="0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ADB0B2D-4C93-2964-1E0A-95335A51DD0D}"/>
              </a:ext>
            </a:extLst>
          </p:cNvPr>
          <p:cNvCxnSpPr>
            <a:cxnSpLocks/>
          </p:cNvCxnSpPr>
          <p:nvPr/>
        </p:nvCxnSpPr>
        <p:spPr>
          <a:xfrm>
            <a:off x="5672030" y="2228065"/>
            <a:ext cx="805543" cy="0"/>
          </a:xfrm>
          <a:prstGeom prst="line">
            <a:avLst/>
          </a:prstGeom>
          <a:ln w="38100">
            <a:solidFill>
              <a:schemeClr val="bg1">
                <a:lumMod val="95000"/>
                <a:lumOff val="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47756FC-94B5-7C83-EE11-694C147905DA}"/>
              </a:ext>
            </a:extLst>
          </p:cNvPr>
          <p:cNvCxnSpPr>
            <a:cxnSpLocks/>
          </p:cNvCxnSpPr>
          <p:nvPr/>
        </p:nvCxnSpPr>
        <p:spPr>
          <a:xfrm>
            <a:off x="6283922" y="1842550"/>
            <a:ext cx="193651" cy="385515"/>
          </a:xfrm>
          <a:prstGeom prst="line">
            <a:avLst/>
          </a:prstGeom>
          <a:ln w="38100">
            <a:solidFill>
              <a:schemeClr val="bg1">
                <a:lumMod val="95000"/>
                <a:lumOff val="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연결선: 구부러짐 20">
            <a:extLst>
              <a:ext uri="{FF2B5EF4-FFF2-40B4-BE49-F238E27FC236}">
                <a16:creationId xmlns:a16="http://schemas.microsoft.com/office/drawing/2014/main" id="{BB17A9EA-D541-E4F2-8471-23ADFE4361D8}"/>
              </a:ext>
            </a:extLst>
          </p:cNvPr>
          <p:cNvCxnSpPr/>
          <p:nvPr/>
        </p:nvCxnSpPr>
        <p:spPr>
          <a:xfrm rot="5400000" flipH="1" flipV="1">
            <a:off x="6236815" y="2077042"/>
            <a:ext cx="192758" cy="171880"/>
          </a:xfrm>
          <a:prstGeom prst="curvedConnector3">
            <a:avLst>
              <a:gd name="adj1" fmla="val 89235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CBA901CA-A84C-E82E-805A-A5D9C6F4314C}"/>
              </a:ext>
            </a:extLst>
          </p:cNvPr>
          <p:cNvSpPr txBox="1"/>
          <p:nvPr/>
        </p:nvSpPr>
        <p:spPr>
          <a:xfrm>
            <a:off x="6335558" y="1698487"/>
            <a:ext cx="4946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수축에 의해 면이 기운 각도 </a:t>
            </a:r>
            <a:r>
              <a:rPr lang="en-US" altLang="ko-KR" dirty="0"/>
              <a:t>(</a:t>
            </a:r>
            <a:r>
              <a:rPr lang="ko-KR" altLang="en-US" dirty="0"/>
              <a:t>초기 상태 </a:t>
            </a:r>
            <a:r>
              <a:rPr lang="en-US" altLang="ko-KR" dirty="0"/>
              <a:t>60</a:t>
            </a:r>
            <a:r>
              <a:rPr lang="ko-KR" altLang="en-US" dirty="0"/>
              <a:t>도</a:t>
            </a:r>
            <a:r>
              <a:rPr lang="en-US" altLang="ko-KR" dirty="0"/>
              <a:t>) = </a:t>
            </a:r>
            <a:r>
              <a:rPr lang="el-GR" altLang="ko-KR" dirty="0"/>
              <a:t>θ</a:t>
            </a:r>
            <a:r>
              <a:rPr lang="ko-KR" altLang="en-US" dirty="0"/>
              <a:t> </a:t>
            </a: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B955D188-7019-EAE6-64E5-659CF56677D4}"/>
              </a:ext>
            </a:extLst>
          </p:cNvPr>
          <p:cNvCxnSpPr>
            <a:cxnSpLocks/>
          </p:cNvCxnSpPr>
          <p:nvPr/>
        </p:nvCxnSpPr>
        <p:spPr>
          <a:xfrm>
            <a:off x="1737286" y="5213043"/>
            <a:ext cx="0" cy="500238"/>
          </a:xfrm>
          <a:prstGeom prst="line">
            <a:avLst/>
          </a:prstGeom>
          <a:ln w="38100">
            <a:solidFill>
              <a:schemeClr val="bg1">
                <a:lumMod val="95000"/>
                <a:lumOff val="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D61AD25-AE00-4251-63A7-D5D1056FEE90}"/>
              </a:ext>
            </a:extLst>
          </p:cNvPr>
          <p:cNvCxnSpPr>
            <a:cxnSpLocks/>
          </p:cNvCxnSpPr>
          <p:nvPr/>
        </p:nvCxnSpPr>
        <p:spPr>
          <a:xfrm>
            <a:off x="2020315" y="5213043"/>
            <a:ext cx="0" cy="500238"/>
          </a:xfrm>
          <a:prstGeom prst="line">
            <a:avLst/>
          </a:prstGeom>
          <a:ln w="38100">
            <a:solidFill>
              <a:schemeClr val="bg1">
                <a:lumMod val="95000"/>
                <a:lumOff val="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D595681C-34FB-2E82-7CE8-131C10A50E5B}"/>
              </a:ext>
            </a:extLst>
          </p:cNvPr>
          <p:cNvCxnSpPr>
            <a:cxnSpLocks/>
          </p:cNvCxnSpPr>
          <p:nvPr/>
        </p:nvCxnSpPr>
        <p:spPr>
          <a:xfrm flipH="1">
            <a:off x="1667304" y="5804309"/>
            <a:ext cx="415878" cy="0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2D46295D-BAA5-929B-CF02-D2FD0B46C497}"/>
              </a:ext>
            </a:extLst>
          </p:cNvPr>
          <p:cNvSpPr txBox="1"/>
          <p:nvPr/>
        </p:nvSpPr>
        <p:spPr>
          <a:xfrm>
            <a:off x="138836" y="6207794"/>
            <a:ext cx="3762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모래시계 안쪽 너비 </a:t>
            </a:r>
            <a:r>
              <a:rPr lang="en-US" altLang="ko-KR" dirty="0"/>
              <a:t>= d = 10.218 mm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85B383E-385B-D556-2318-F1EA5CBAE8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2329" y="3110064"/>
            <a:ext cx="2981965" cy="301137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5694A25-CC30-7E0D-C46D-A7BEF017199E}"/>
              </a:ext>
            </a:extLst>
          </p:cNvPr>
          <p:cNvSpPr txBox="1"/>
          <p:nvPr/>
        </p:nvSpPr>
        <p:spPr>
          <a:xfrm>
            <a:off x="8061821" y="6146417"/>
            <a:ext cx="3661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정팔각형 상판</a:t>
            </a:r>
            <a:r>
              <a:rPr lang="en-US" altLang="ko-KR" dirty="0"/>
              <a:t>, </a:t>
            </a:r>
            <a:r>
              <a:rPr lang="ko-KR" altLang="en-US" dirty="0"/>
              <a:t>하판</a:t>
            </a:r>
            <a:r>
              <a:rPr lang="en-US" altLang="ko-KR" dirty="0"/>
              <a:t>, </a:t>
            </a:r>
            <a:r>
              <a:rPr lang="ko-KR" altLang="en-US" dirty="0"/>
              <a:t>링</a:t>
            </a:r>
            <a:endParaRPr lang="en-US" altLang="ko-KR" dirty="0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22361857-98F2-C81A-D176-1DF39DA0FDC5}"/>
              </a:ext>
            </a:extLst>
          </p:cNvPr>
          <p:cNvCxnSpPr>
            <a:cxnSpLocks/>
          </p:cNvCxnSpPr>
          <p:nvPr/>
        </p:nvCxnSpPr>
        <p:spPr>
          <a:xfrm>
            <a:off x="2855565" y="3783728"/>
            <a:ext cx="0" cy="362465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DCD63134-F57D-88FC-8FCE-6CC8EC91D718}"/>
              </a:ext>
            </a:extLst>
          </p:cNvPr>
          <p:cNvCxnSpPr>
            <a:cxnSpLocks/>
          </p:cNvCxnSpPr>
          <p:nvPr/>
        </p:nvCxnSpPr>
        <p:spPr>
          <a:xfrm>
            <a:off x="2939299" y="3872083"/>
            <a:ext cx="385905" cy="0"/>
          </a:xfrm>
          <a:prstGeom prst="line">
            <a:avLst/>
          </a:prstGeom>
          <a:ln w="38100">
            <a:solidFill>
              <a:schemeClr val="bg1">
                <a:lumMod val="95000"/>
                <a:lumOff val="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8373D873-18F9-886E-0B38-7D376E520206}"/>
              </a:ext>
            </a:extLst>
          </p:cNvPr>
          <p:cNvCxnSpPr>
            <a:cxnSpLocks/>
          </p:cNvCxnSpPr>
          <p:nvPr/>
        </p:nvCxnSpPr>
        <p:spPr>
          <a:xfrm>
            <a:off x="2978902" y="4039101"/>
            <a:ext cx="385905" cy="0"/>
          </a:xfrm>
          <a:prstGeom prst="line">
            <a:avLst/>
          </a:prstGeom>
          <a:ln w="38100">
            <a:solidFill>
              <a:schemeClr val="bg1">
                <a:lumMod val="95000"/>
                <a:lumOff val="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E60E4119-8FFE-91A0-B77C-0966C6D64805}"/>
              </a:ext>
            </a:extLst>
          </p:cNvPr>
          <p:cNvSpPr txBox="1"/>
          <p:nvPr/>
        </p:nvSpPr>
        <p:spPr>
          <a:xfrm>
            <a:off x="3364807" y="3584794"/>
            <a:ext cx="4946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링</a:t>
            </a:r>
            <a:r>
              <a:rPr lang="en-US" altLang="ko-KR" dirty="0"/>
              <a:t>(</a:t>
            </a:r>
            <a:r>
              <a:rPr lang="ko-KR" altLang="en-US" dirty="0"/>
              <a:t>상판과 하판 동일</a:t>
            </a:r>
            <a:r>
              <a:rPr lang="en-US" altLang="ko-KR" dirty="0"/>
              <a:t>)</a:t>
            </a:r>
            <a:r>
              <a:rPr lang="ko-KR" altLang="en-US" dirty="0"/>
              <a:t>의 높이 </a:t>
            </a:r>
            <a:r>
              <a:rPr lang="en-US" altLang="ko-KR" dirty="0"/>
              <a:t>= s = 3.4 mm</a:t>
            </a:r>
            <a:endParaRPr lang="ko-KR" altLang="en-US" dirty="0"/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1D418E9F-18A4-E2C0-0CEF-9E37A2643540}"/>
              </a:ext>
            </a:extLst>
          </p:cNvPr>
          <p:cNvCxnSpPr>
            <a:cxnSpLocks/>
          </p:cNvCxnSpPr>
          <p:nvPr/>
        </p:nvCxnSpPr>
        <p:spPr>
          <a:xfrm>
            <a:off x="5911671" y="5202089"/>
            <a:ext cx="0" cy="500238"/>
          </a:xfrm>
          <a:prstGeom prst="line">
            <a:avLst/>
          </a:prstGeom>
          <a:ln w="38100">
            <a:solidFill>
              <a:schemeClr val="bg1">
                <a:lumMod val="95000"/>
                <a:lumOff val="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A6561397-0EC3-32A9-CC3F-EB1D4AD626C5}"/>
              </a:ext>
            </a:extLst>
          </p:cNvPr>
          <p:cNvCxnSpPr>
            <a:cxnSpLocks/>
          </p:cNvCxnSpPr>
          <p:nvPr/>
        </p:nvCxnSpPr>
        <p:spPr>
          <a:xfrm>
            <a:off x="6091572" y="5202089"/>
            <a:ext cx="0" cy="500238"/>
          </a:xfrm>
          <a:prstGeom prst="line">
            <a:avLst/>
          </a:prstGeom>
          <a:ln w="38100">
            <a:solidFill>
              <a:schemeClr val="bg1">
                <a:lumMod val="95000"/>
                <a:lumOff val="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93753FDF-8C05-A329-EBE1-0C4CE4545076}"/>
              </a:ext>
            </a:extLst>
          </p:cNvPr>
          <p:cNvCxnSpPr>
            <a:cxnSpLocks/>
          </p:cNvCxnSpPr>
          <p:nvPr/>
        </p:nvCxnSpPr>
        <p:spPr>
          <a:xfrm flipH="1">
            <a:off x="5772937" y="5804309"/>
            <a:ext cx="415878" cy="0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B9CFCC4F-99E4-7E12-6A7B-E70520CC39CE}"/>
              </a:ext>
            </a:extLst>
          </p:cNvPr>
          <p:cNvSpPr txBox="1"/>
          <p:nvPr/>
        </p:nvSpPr>
        <p:spPr>
          <a:xfrm>
            <a:off x="5295440" y="6146417"/>
            <a:ext cx="1612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q = 4.938 mm</a:t>
            </a:r>
            <a:endParaRPr lang="ko-KR" altLang="en-US" dirty="0"/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9C36B614-6486-4DE3-28C1-0FB84A36CA42}"/>
              </a:ext>
            </a:extLst>
          </p:cNvPr>
          <p:cNvCxnSpPr>
            <a:cxnSpLocks/>
          </p:cNvCxnSpPr>
          <p:nvPr/>
        </p:nvCxnSpPr>
        <p:spPr>
          <a:xfrm flipV="1">
            <a:off x="6283922" y="2326610"/>
            <a:ext cx="208448" cy="389089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F8A08558-93DB-3EC7-85B7-F9FDB4A2BEB8}"/>
              </a:ext>
            </a:extLst>
          </p:cNvPr>
          <p:cNvCxnSpPr>
            <a:cxnSpLocks/>
          </p:cNvCxnSpPr>
          <p:nvPr/>
        </p:nvCxnSpPr>
        <p:spPr>
          <a:xfrm>
            <a:off x="6283922" y="2715699"/>
            <a:ext cx="208448" cy="323134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2463F142-AAF6-3B61-B7DF-89C194E71C0C}"/>
                  </a:ext>
                </a:extLst>
              </p:cNvPr>
              <p:cNvSpPr txBox="1"/>
              <p:nvPr/>
            </p:nvSpPr>
            <p:spPr>
              <a:xfrm>
                <a:off x="6492370" y="2479633"/>
                <a:ext cx="494662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/>
                  <a:t>링과 링 사이 면의 최소 길이 </a:t>
                </a:r>
                <a:r>
                  <a:rPr lang="en-US" altLang="ko-KR" dirty="0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= 13.856 mm 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2463F142-AAF6-3B61-B7DF-89C194E71C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2370" y="2479633"/>
                <a:ext cx="4946625" cy="369332"/>
              </a:xfrm>
              <a:prstGeom prst="rect">
                <a:avLst/>
              </a:prstGeom>
              <a:blipFill>
                <a:blip r:embed="rId5"/>
                <a:stretch>
                  <a:fillRect l="-986" t="-10000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713951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28E771-DD61-80BB-2E59-67A1C7CDF6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614611" y="323134"/>
            <a:ext cx="3148836" cy="895733"/>
          </a:xfrm>
        </p:spPr>
        <p:txBody>
          <a:bodyPr anchor="b">
            <a:normAutofit fontScale="90000"/>
          </a:bodyPr>
          <a:lstStyle/>
          <a:p>
            <a:r>
              <a:rPr lang="en-US" altLang="ko-KR" sz="4800" dirty="0"/>
              <a:t>Optimizing</a:t>
            </a:r>
            <a:endParaRPr lang="ko-KR" altLang="en-US" sz="48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7A58709-31EA-F90C-C33E-84E1D510346F}"/>
              </a:ext>
            </a:extLst>
          </p:cNvPr>
          <p:cNvSpPr txBox="1"/>
          <p:nvPr/>
        </p:nvSpPr>
        <p:spPr>
          <a:xfrm>
            <a:off x="462523" y="702248"/>
            <a:ext cx="566028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 </a:t>
            </a:r>
            <a:r>
              <a:rPr lang="ko-KR" altLang="en-US" dirty="0" err="1"/>
              <a:t>액추에이터의</a:t>
            </a:r>
            <a:r>
              <a:rPr lang="ko-KR" altLang="en-US" dirty="0"/>
              <a:t> 힘이 커야 함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F_max</a:t>
            </a:r>
            <a:r>
              <a:rPr lang="ko-KR" altLang="en-US" dirty="0"/>
              <a:t>는 층 개수가 </a:t>
            </a:r>
            <a:r>
              <a:rPr lang="ko-KR" altLang="en-US" dirty="0" err="1"/>
              <a:t>많아짐에</a:t>
            </a:r>
            <a:r>
              <a:rPr lang="ko-KR" altLang="en-US" dirty="0"/>
              <a:t> 따라 낮아지고</a:t>
            </a:r>
            <a:endParaRPr lang="en-US" altLang="ko-KR" dirty="0"/>
          </a:p>
          <a:p>
            <a:r>
              <a:rPr lang="en-US" altLang="ko-KR" dirty="0" err="1"/>
              <a:t>F_min</a:t>
            </a:r>
            <a:r>
              <a:rPr lang="ko-KR" altLang="en-US" dirty="0"/>
              <a:t>은 층 개수가 </a:t>
            </a:r>
            <a:r>
              <a:rPr lang="ko-KR" altLang="en-US" dirty="0" err="1"/>
              <a:t>많아짐에</a:t>
            </a:r>
            <a:r>
              <a:rPr lang="ko-KR" altLang="en-US" dirty="0"/>
              <a:t> 따라 커진다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따라서 </a:t>
            </a:r>
            <a:r>
              <a:rPr lang="en-US" altLang="ko-KR" dirty="0" err="1"/>
              <a:t>F_dif</a:t>
            </a:r>
            <a:r>
              <a:rPr lang="ko-KR" altLang="en-US" dirty="0"/>
              <a:t>는 층 개수가 </a:t>
            </a:r>
            <a:r>
              <a:rPr lang="ko-KR" altLang="en-US" dirty="0" err="1"/>
              <a:t>많아짐에</a:t>
            </a:r>
            <a:r>
              <a:rPr lang="ko-KR" altLang="en-US" dirty="0"/>
              <a:t> 따라 작아진다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층의 개수가 많아지면 </a:t>
            </a:r>
            <a:r>
              <a:rPr lang="ko-KR" altLang="en-US" dirty="0" err="1"/>
              <a:t>액추에이터의</a:t>
            </a:r>
            <a:r>
              <a:rPr lang="ko-KR" altLang="en-US" dirty="0"/>
              <a:t> 힘이 강해지나 접히는 구간이 많아져 </a:t>
            </a:r>
            <a:r>
              <a:rPr lang="ko-KR" altLang="en-US" dirty="0" err="1"/>
              <a:t>수축률은</a:t>
            </a:r>
            <a:r>
              <a:rPr lang="ko-KR" altLang="en-US" dirty="0"/>
              <a:t> 감소한다</a:t>
            </a:r>
            <a:r>
              <a:rPr lang="en-US" altLang="ko-KR" dirty="0"/>
              <a:t>.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FDD282B-B8D6-D7B4-F87E-E016E9E769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510" y="3393183"/>
            <a:ext cx="3681908" cy="2915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E6F39DC9-6929-5AEE-ED4E-A37F49B8C5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5418" y="3393183"/>
            <a:ext cx="3694782" cy="2915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FE658B02-6756-9585-8D7C-83D91CBBB3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0200" y="3393183"/>
            <a:ext cx="3681908" cy="2915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39729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28E771-DD61-80BB-2E59-67A1C7CDF6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614611" y="323134"/>
            <a:ext cx="3148836" cy="895733"/>
          </a:xfrm>
        </p:spPr>
        <p:txBody>
          <a:bodyPr anchor="b">
            <a:normAutofit fontScale="90000"/>
          </a:bodyPr>
          <a:lstStyle/>
          <a:p>
            <a:r>
              <a:rPr lang="en-US" altLang="ko-KR" sz="4800" dirty="0"/>
              <a:t>Optimizing</a:t>
            </a:r>
            <a:endParaRPr lang="ko-KR" altLang="en-US" sz="48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7A58709-31EA-F90C-C33E-84E1D510346F}"/>
              </a:ext>
            </a:extLst>
          </p:cNvPr>
          <p:cNvSpPr txBox="1"/>
          <p:nvPr/>
        </p:nvSpPr>
        <p:spPr>
          <a:xfrm>
            <a:off x="462523" y="702248"/>
            <a:ext cx="566028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 </a:t>
            </a:r>
            <a:r>
              <a:rPr lang="ko-KR" altLang="en-US" dirty="0" err="1"/>
              <a:t>액추에이터의</a:t>
            </a:r>
            <a:r>
              <a:rPr lang="ko-KR" altLang="en-US" dirty="0"/>
              <a:t> 힘이 커야 함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단면의 모양 또한 부피에 영향을 줄 수 있는 요인으로</a:t>
            </a:r>
            <a:r>
              <a:rPr lang="en-US" altLang="ko-KR" dirty="0"/>
              <a:t>, </a:t>
            </a:r>
            <a:r>
              <a:rPr lang="ko-KR" altLang="en-US" dirty="0" err="1"/>
              <a:t>액추에이터</a:t>
            </a:r>
            <a:r>
              <a:rPr lang="ko-KR" altLang="en-US" dirty="0"/>
              <a:t> 힘이 달라짐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단면이 다른 </a:t>
            </a:r>
            <a:r>
              <a:rPr lang="ko-KR" altLang="en-US" dirty="0" err="1"/>
              <a:t>액추에이터</a:t>
            </a:r>
            <a:r>
              <a:rPr lang="ko-KR" altLang="en-US" dirty="0"/>
              <a:t> 모델을 제작할 때 고려할 점</a:t>
            </a:r>
            <a:r>
              <a:rPr lang="en-US" altLang="ko-KR" dirty="0"/>
              <a:t>: </a:t>
            </a:r>
          </a:p>
          <a:p>
            <a:r>
              <a:rPr lang="ko-KR" altLang="en-US" dirty="0"/>
              <a:t>로봇의 같은 공간에 들어갈 수 있어야 하므로 단면상의 최대 길이</a:t>
            </a:r>
            <a:r>
              <a:rPr lang="en-US" altLang="ko-KR" dirty="0"/>
              <a:t>(ex, </a:t>
            </a:r>
            <a:r>
              <a:rPr lang="ko-KR" altLang="en-US" dirty="0"/>
              <a:t>정사각형에서는 대각선</a:t>
            </a:r>
            <a:r>
              <a:rPr lang="en-US" altLang="ko-KR" dirty="0"/>
              <a:t>, </a:t>
            </a:r>
            <a:r>
              <a:rPr lang="ko-KR" altLang="en-US" dirty="0"/>
              <a:t>원에서는 지름</a:t>
            </a:r>
            <a:r>
              <a:rPr lang="en-US" altLang="ko-KR" dirty="0"/>
              <a:t>)</a:t>
            </a:r>
            <a:r>
              <a:rPr lang="ko-KR" altLang="en-US" dirty="0"/>
              <a:t>를 같게 제작하여 효율을 비교해야 함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기본형상인 정팔각형에서 변형하여</a:t>
            </a:r>
            <a:r>
              <a:rPr lang="en-US" altLang="ko-KR" dirty="0"/>
              <a:t> </a:t>
            </a:r>
            <a:r>
              <a:rPr lang="ko-KR" altLang="en-US" dirty="0"/>
              <a:t>정사각형</a:t>
            </a:r>
            <a:r>
              <a:rPr lang="en-US" altLang="ko-KR" dirty="0"/>
              <a:t>, </a:t>
            </a:r>
            <a:r>
              <a:rPr lang="ko-KR" altLang="en-US" dirty="0"/>
              <a:t>사각형에 가까운 팔각형의 모델을 만들어 힘을 비교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7793245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28E771-DD61-80BB-2E59-67A1C7CDF6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614611" y="323134"/>
            <a:ext cx="3148836" cy="895733"/>
          </a:xfrm>
        </p:spPr>
        <p:txBody>
          <a:bodyPr anchor="b">
            <a:normAutofit fontScale="90000"/>
          </a:bodyPr>
          <a:lstStyle/>
          <a:p>
            <a:r>
              <a:rPr lang="en-US" altLang="ko-KR" sz="4800" dirty="0"/>
              <a:t>Optimizing</a:t>
            </a:r>
            <a:endParaRPr lang="ko-KR" altLang="en-US" sz="4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A2C87F-04DB-39B0-B1EE-307D6F27DC14}"/>
              </a:ext>
            </a:extLst>
          </p:cNvPr>
          <p:cNvSpPr txBox="1"/>
          <p:nvPr/>
        </p:nvSpPr>
        <p:spPr>
          <a:xfrm>
            <a:off x="462523" y="4528695"/>
            <a:ext cx="566028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i="1" dirty="0">
                <a:latin typeface="Cambria Math" panose="02040503050406030204" pitchFamily="18" charset="0"/>
              </a:rPr>
              <a:t>변수 단면 모양</a:t>
            </a:r>
            <a:r>
              <a:rPr lang="en-US" altLang="ko-KR" i="1" dirty="0">
                <a:latin typeface="Cambria Math" panose="02040503050406030204" pitchFamily="18" charset="0"/>
              </a:rPr>
              <a:t>(</a:t>
            </a:r>
            <a:r>
              <a:rPr lang="ko-KR" altLang="en-US" i="1" dirty="0">
                <a:latin typeface="Cambria Math" panose="02040503050406030204" pitchFamily="18" charset="0"/>
              </a:rPr>
              <a:t>같은 로봇 팔에 들어가야 하므로 단면적의 최대거리를 맞춤</a:t>
            </a:r>
            <a:r>
              <a:rPr lang="en-US" altLang="ko-KR" i="1" dirty="0">
                <a:latin typeface="Cambria Math" panose="02040503050406030204" pitchFamily="18" charset="0"/>
              </a:rPr>
              <a:t>), </a:t>
            </a:r>
            <a:r>
              <a:rPr lang="ko-KR" altLang="en-US" i="1" dirty="0">
                <a:solidFill>
                  <a:srgbClr val="FF0000"/>
                </a:solidFill>
                <a:latin typeface="Cambria Math" panose="02040503050406030204" pitchFamily="18" charset="0"/>
              </a:rPr>
              <a:t>층 개수</a:t>
            </a:r>
            <a:r>
              <a:rPr lang="en-US" altLang="ko-KR" i="1" dirty="0">
                <a:solidFill>
                  <a:srgbClr val="FF0000"/>
                </a:solidFill>
                <a:latin typeface="Cambria Math" panose="02040503050406030204" pitchFamily="18" charset="0"/>
              </a:rPr>
              <a:t>(</a:t>
            </a:r>
            <a:r>
              <a:rPr lang="ko-KR" altLang="en-US" i="1" dirty="0">
                <a:solidFill>
                  <a:srgbClr val="FF0000"/>
                </a:solidFill>
                <a:latin typeface="Cambria Math" panose="02040503050406030204" pitchFamily="18" charset="0"/>
              </a:rPr>
              <a:t>같은 총 높이기준 </a:t>
            </a:r>
            <a:r>
              <a:rPr lang="en-US" altLang="ko-KR" i="1" dirty="0">
                <a:solidFill>
                  <a:srgbClr val="FF0000"/>
                </a:solidFill>
                <a:latin typeface="Cambria Math" panose="02040503050406030204" pitchFamily="18" charset="0"/>
              </a:rPr>
              <a:t>n </a:t>
            </a:r>
            <a:r>
              <a:rPr lang="ko-KR" altLang="en-US" i="1" dirty="0">
                <a:solidFill>
                  <a:srgbClr val="FF0000"/>
                </a:solidFill>
                <a:latin typeface="Cambria Math" panose="02040503050406030204" pitchFamily="18" charset="0"/>
              </a:rPr>
              <a:t>에 따른 </a:t>
            </a:r>
            <a:r>
              <a:rPr lang="ko-KR" altLang="en-US" i="1" dirty="0" err="1">
                <a:solidFill>
                  <a:srgbClr val="FF0000"/>
                </a:solidFill>
                <a:latin typeface="Cambria Math" panose="02040503050406030204" pitchFamily="18" charset="0"/>
              </a:rPr>
              <a:t>최대힘</a:t>
            </a:r>
            <a:r>
              <a:rPr lang="en-US" altLang="ko-KR" i="1" dirty="0">
                <a:solidFill>
                  <a:srgbClr val="FF0000"/>
                </a:solidFill>
                <a:latin typeface="Cambria Math" panose="02040503050406030204" pitchFamily="18" charset="0"/>
              </a:rPr>
              <a:t>, </a:t>
            </a:r>
            <a:r>
              <a:rPr lang="ko-KR" altLang="en-US" i="1" dirty="0" err="1">
                <a:solidFill>
                  <a:srgbClr val="FF0000"/>
                </a:solidFill>
                <a:latin typeface="Cambria Math" panose="02040503050406030204" pitchFamily="18" charset="0"/>
              </a:rPr>
              <a:t>최소힘</a:t>
            </a:r>
            <a:r>
              <a:rPr lang="en-US" altLang="ko-KR" i="1" dirty="0">
                <a:solidFill>
                  <a:srgbClr val="FF0000"/>
                </a:solidFill>
                <a:latin typeface="Cambria Math" panose="02040503050406030204" pitchFamily="18" charset="0"/>
              </a:rPr>
              <a:t>, </a:t>
            </a:r>
            <a:r>
              <a:rPr lang="ko-KR" altLang="en-US" i="1" dirty="0" err="1">
                <a:solidFill>
                  <a:srgbClr val="FF0000"/>
                </a:solidFill>
                <a:latin typeface="Cambria Math" panose="02040503050406030204" pitchFamily="18" charset="0"/>
              </a:rPr>
              <a:t>힘차이</a:t>
            </a:r>
            <a:r>
              <a:rPr lang="en-US" altLang="ko-KR" i="1" dirty="0">
                <a:solidFill>
                  <a:srgbClr val="FF0000"/>
                </a:solidFill>
                <a:latin typeface="Cambria Math" panose="02040503050406030204" pitchFamily="18" charset="0"/>
              </a:rPr>
              <a:t>), </a:t>
            </a:r>
            <a:r>
              <a:rPr lang="ko-KR" altLang="en-US" i="1" dirty="0" err="1">
                <a:solidFill>
                  <a:srgbClr val="FF0000"/>
                </a:solidFill>
                <a:latin typeface="Cambria Math" panose="02040503050406030204" pitchFamily="18" charset="0"/>
              </a:rPr>
              <a:t>수축률</a:t>
            </a:r>
            <a:r>
              <a:rPr lang="ko-KR" altLang="en-US" i="1" dirty="0">
                <a:solidFill>
                  <a:srgbClr val="FF0000"/>
                </a:solidFill>
                <a:latin typeface="Cambria Math" panose="02040503050406030204" pitchFamily="18" charset="0"/>
              </a:rPr>
              <a:t> 최적화</a:t>
            </a:r>
            <a:r>
              <a:rPr lang="en-US" altLang="ko-KR" i="1" dirty="0">
                <a:solidFill>
                  <a:srgbClr val="FF0000"/>
                </a:solidFill>
                <a:latin typeface="Cambria Math" panose="02040503050406030204" pitchFamily="18" charset="0"/>
              </a:rPr>
              <a:t>(s </a:t>
            </a:r>
            <a:r>
              <a:rPr lang="ko-KR" altLang="en-US" i="1" dirty="0">
                <a:solidFill>
                  <a:srgbClr val="FF0000"/>
                </a:solidFill>
                <a:latin typeface="Cambria Math" panose="02040503050406030204" pitchFamily="18" charset="0"/>
              </a:rPr>
              <a:t>줄이고  </a:t>
            </a:r>
            <a:r>
              <a:rPr lang="en-US" altLang="ko-KR" i="1" dirty="0">
                <a:solidFill>
                  <a:srgbClr val="FF0000"/>
                </a:solidFill>
                <a:latin typeface="Cambria Math" panose="02040503050406030204" pitchFamily="18" charset="0"/>
              </a:rPr>
              <a:t>t </a:t>
            </a:r>
            <a:r>
              <a:rPr lang="ko-KR" altLang="en-US" i="1" dirty="0">
                <a:solidFill>
                  <a:srgbClr val="FF0000"/>
                </a:solidFill>
                <a:latin typeface="Cambria Math" panose="02040503050406030204" pitchFamily="18" charset="0"/>
              </a:rPr>
              <a:t>없애기</a:t>
            </a:r>
            <a:r>
              <a:rPr lang="en-US" altLang="ko-KR" i="1" dirty="0">
                <a:solidFill>
                  <a:srgbClr val="FF0000"/>
                </a:solidFill>
                <a:latin typeface="Cambria Math" panose="02040503050406030204" pitchFamily="18" charset="0"/>
              </a:rPr>
              <a:t>)</a:t>
            </a:r>
            <a:r>
              <a:rPr lang="en-US" altLang="ko-KR" i="1" dirty="0">
                <a:latin typeface="Cambria Math" panose="02040503050406030204" pitchFamily="18" charset="0"/>
              </a:rPr>
              <a:t>, </a:t>
            </a:r>
            <a:r>
              <a:rPr lang="ko-KR" altLang="en-US" i="1" dirty="0">
                <a:latin typeface="Cambria Math" panose="02040503050406030204" pitchFamily="18" charset="0"/>
              </a:rPr>
              <a:t>옆면 최적화</a:t>
            </a:r>
            <a:r>
              <a:rPr lang="en-US" altLang="ko-KR" i="1" dirty="0">
                <a:latin typeface="Cambria Math" panose="02040503050406030204" pitchFamily="18" charset="0"/>
              </a:rPr>
              <a:t>(</a:t>
            </a:r>
            <a:r>
              <a:rPr lang="ko-KR" altLang="en-US" i="1" dirty="0">
                <a:latin typeface="Cambria Math" panose="02040503050406030204" pitchFamily="18" charset="0"/>
              </a:rPr>
              <a:t>양방향</a:t>
            </a:r>
            <a:r>
              <a:rPr lang="en-US" altLang="ko-KR" i="1" dirty="0">
                <a:latin typeface="Cambria Math" panose="02040503050406030204" pitchFamily="18" charset="0"/>
              </a:rPr>
              <a:t>, </a:t>
            </a:r>
            <a:r>
              <a:rPr lang="ko-KR" altLang="en-US" i="1" dirty="0">
                <a:latin typeface="Cambria Math" panose="02040503050406030204" pitchFamily="18" charset="0"/>
              </a:rPr>
              <a:t>단방향</a:t>
            </a:r>
            <a:r>
              <a:rPr lang="en-US" altLang="ko-KR" i="1" dirty="0">
                <a:latin typeface="Cambria Math" panose="02040503050406030204" pitchFamily="18" charset="0"/>
              </a:rPr>
              <a:t>, d </a:t>
            </a:r>
            <a:r>
              <a:rPr lang="ko-KR" altLang="en-US" i="1" dirty="0">
                <a:latin typeface="Cambria Math" panose="02040503050406030204" pitchFamily="18" charset="0"/>
              </a:rPr>
              <a:t>줄이기</a:t>
            </a:r>
            <a:r>
              <a:rPr lang="en-US" altLang="ko-KR" i="1" dirty="0">
                <a:latin typeface="Cambria Math" panose="02040503050406030204" pitchFamily="18" charset="0"/>
              </a:rPr>
              <a:t>-</a:t>
            </a:r>
            <a:r>
              <a:rPr lang="ko-KR" altLang="en-US" i="1" dirty="0" err="1">
                <a:latin typeface="Cambria Math" panose="02040503050406030204" pitchFamily="18" charset="0"/>
              </a:rPr>
              <a:t>접히는부분</a:t>
            </a:r>
            <a:r>
              <a:rPr lang="ko-KR" altLang="en-US" i="1" dirty="0">
                <a:latin typeface="Cambria Math" panose="02040503050406030204" pitchFamily="18" charset="0"/>
              </a:rPr>
              <a:t> 길이를 늘리면 탄성력이 줄어드는 경향</a:t>
            </a:r>
            <a:r>
              <a:rPr lang="en-US" altLang="ko-KR" i="1" dirty="0">
                <a:latin typeface="Cambria Math" panose="02040503050406030204" pitchFamily="18" charset="0"/>
              </a:rPr>
              <a:t>, </a:t>
            </a:r>
            <a:r>
              <a:rPr lang="ko-KR" altLang="en-US" i="1" dirty="0">
                <a:latin typeface="Cambria Math" panose="02040503050406030204" pitchFamily="18" charset="0"/>
              </a:rPr>
              <a:t>옆면 각도</a:t>
            </a:r>
            <a:r>
              <a:rPr lang="en-US" altLang="ko-KR" i="1" dirty="0">
                <a:latin typeface="Cambria Math" panose="02040503050406030204" pitchFamily="18" charset="0"/>
              </a:rPr>
              <a:t>), </a:t>
            </a:r>
            <a:r>
              <a:rPr lang="ko-KR" altLang="en-US" i="1" dirty="0">
                <a:latin typeface="Cambria Math" panose="02040503050406030204" pitchFamily="18" charset="0"/>
              </a:rPr>
              <a:t>탄성력 측정법</a:t>
            </a:r>
            <a:r>
              <a:rPr lang="en-US" altLang="ko-KR" i="1" dirty="0">
                <a:latin typeface="Cambria Math" panose="02040503050406030204" pitchFamily="18" charset="0"/>
              </a:rPr>
              <a:t>, </a:t>
            </a:r>
            <a:r>
              <a:rPr lang="ko-KR" altLang="en-US" i="1" dirty="0">
                <a:latin typeface="Cambria Math" panose="02040503050406030204" pitchFamily="18" charset="0"/>
              </a:rPr>
              <a:t>프린터 출력물 품질에 따른 제작 한계</a:t>
            </a:r>
            <a:r>
              <a:rPr lang="en-US" altLang="ko-KR" i="1" dirty="0">
                <a:latin typeface="Cambria Math" panose="02040503050406030204" pitchFamily="18" charset="0"/>
              </a:rPr>
              <a:t>, 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7A58709-31EA-F90C-C33E-84E1D510346F}"/>
              </a:ext>
            </a:extLst>
          </p:cNvPr>
          <p:cNvSpPr txBox="1"/>
          <p:nvPr/>
        </p:nvSpPr>
        <p:spPr>
          <a:xfrm>
            <a:off x="462523" y="702248"/>
            <a:ext cx="56602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 </a:t>
            </a:r>
            <a:r>
              <a:rPr lang="ko-KR" altLang="en-US" dirty="0" err="1"/>
              <a:t>액추에이터의</a:t>
            </a:r>
            <a:r>
              <a:rPr lang="ko-KR" altLang="en-US" dirty="0"/>
              <a:t> 힘이 커야 함</a:t>
            </a:r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615327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28E771-DD61-80BB-2E59-67A1C7CDF6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25013" y="323134"/>
            <a:ext cx="4575937" cy="895733"/>
          </a:xfrm>
        </p:spPr>
        <p:txBody>
          <a:bodyPr anchor="b">
            <a:normAutofit fontScale="90000"/>
          </a:bodyPr>
          <a:lstStyle/>
          <a:p>
            <a:r>
              <a:rPr lang="ko-KR" altLang="en-US" sz="4800" dirty="0"/>
              <a:t>부피 구하는 과정 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6E9EBE81-ED64-EE19-A515-E5EA28CA2B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324" y="138055"/>
            <a:ext cx="4281696" cy="3534099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FB377C90-BA53-4CD0-4EE8-375B7CCF1ECA}"/>
              </a:ext>
            </a:extLst>
          </p:cNvPr>
          <p:cNvSpPr txBox="1"/>
          <p:nvPr/>
        </p:nvSpPr>
        <p:spPr>
          <a:xfrm>
            <a:off x="5291226" y="2979998"/>
            <a:ext cx="35465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err="1"/>
              <a:t>액추에이터</a:t>
            </a:r>
            <a:r>
              <a:rPr lang="ko-KR" altLang="en-US" sz="3200" dirty="0"/>
              <a:t> 층 한 개</a:t>
            </a: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9CCFD18C-236D-8166-B045-5F80420DB25A}"/>
              </a:ext>
            </a:extLst>
          </p:cNvPr>
          <p:cNvGrpSpPr/>
          <p:nvPr/>
        </p:nvGrpSpPr>
        <p:grpSpPr>
          <a:xfrm>
            <a:off x="847118" y="3801982"/>
            <a:ext cx="6632932" cy="2781552"/>
            <a:chOff x="812742" y="2708827"/>
            <a:chExt cx="6632932" cy="2781552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4F0FA5AE-347F-7DE5-BE3B-9F33FDE934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2742" y="2708827"/>
              <a:ext cx="4444109" cy="2724025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6DA7C35-05E4-A478-4E97-B77D03F9C68E}"/>
                </a:ext>
              </a:extLst>
            </p:cNvPr>
            <p:cNvSpPr txBox="1"/>
            <p:nvPr/>
          </p:nvSpPr>
          <p:spPr>
            <a:xfrm>
              <a:off x="5256851" y="4905604"/>
              <a:ext cx="192674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/>
                <a:t>팔각형 링</a:t>
              </a:r>
            </a:p>
          </p:txBody>
        </p: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F6D69F1F-E615-0498-7A84-67D59214A7BD}"/>
                </a:ext>
              </a:extLst>
            </p:cNvPr>
            <p:cNvCxnSpPr>
              <a:cxnSpLocks/>
            </p:cNvCxnSpPr>
            <p:nvPr/>
          </p:nvCxnSpPr>
          <p:spPr>
            <a:xfrm>
              <a:off x="4751685" y="3930884"/>
              <a:ext cx="0" cy="500238"/>
            </a:xfrm>
            <a:prstGeom prst="line">
              <a:avLst/>
            </a:prstGeom>
            <a:ln w="38100">
              <a:solidFill>
                <a:schemeClr val="bg1">
                  <a:lumMod val="95000"/>
                  <a:lumOff val="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18E9FED9-5E57-5001-5EDB-AC9EBD62EBB0}"/>
                </a:ext>
              </a:extLst>
            </p:cNvPr>
            <p:cNvCxnSpPr>
              <a:cxnSpLocks/>
            </p:cNvCxnSpPr>
            <p:nvPr/>
          </p:nvCxnSpPr>
          <p:spPr>
            <a:xfrm>
              <a:off x="4874119" y="3930884"/>
              <a:ext cx="0" cy="500238"/>
            </a:xfrm>
            <a:prstGeom prst="line">
              <a:avLst/>
            </a:prstGeom>
            <a:ln w="38100">
              <a:solidFill>
                <a:schemeClr val="bg1">
                  <a:lumMod val="95000"/>
                  <a:lumOff val="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화살표 연결선 32">
              <a:extLst>
                <a:ext uri="{FF2B5EF4-FFF2-40B4-BE49-F238E27FC236}">
                  <a16:creationId xmlns:a16="http://schemas.microsoft.com/office/drawing/2014/main" id="{B223C989-5926-22D4-74FA-971DC462FFB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94529" y="4536272"/>
              <a:ext cx="419554" cy="0"/>
            </a:xfrm>
            <a:prstGeom prst="straightConnector1">
              <a:avLst/>
            </a:prstGeom>
            <a:ln w="57150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17571FA-E521-0253-D3C8-CDB83DEFE5B3}"/>
                </a:ext>
              </a:extLst>
            </p:cNvPr>
            <p:cNvSpPr txBox="1"/>
            <p:nvPr/>
          </p:nvSpPr>
          <p:spPr>
            <a:xfrm>
              <a:off x="5256850" y="4070839"/>
              <a:ext cx="218882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링 틈 </a:t>
              </a:r>
              <a:r>
                <a:rPr lang="en-US" altLang="ko-KR" dirty="0"/>
                <a:t>= 2 mm,</a:t>
              </a:r>
            </a:p>
            <a:p>
              <a:r>
                <a:rPr lang="ko-KR" altLang="en-US" dirty="0"/>
                <a:t>틈의 깊이 </a:t>
              </a:r>
              <a:r>
                <a:rPr lang="en-US" altLang="ko-KR" dirty="0"/>
                <a:t>= 1.2 mm </a:t>
              </a:r>
            </a:p>
          </p:txBody>
        </p:sp>
      </p:grp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7EE001B2-F43E-19EA-6EE1-8E46EC26C39C}"/>
              </a:ext>
            </a:extLst>
          </p:cNvPr>
          <p:cNvCxnSpPr/>
          <p:nvPr/>
        </p:nvCxnSpPr>
        <p:spPr>
          <a:xfrm>
            <a:off x="1278784" y="2818827"/>
            <a:ext cx="0" cy="220521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659A40BB-340F-3AB0-D824-5616936D1617}"/>
              </a:ext>
            </a:extLst>
          </p:cNvPr>
          <p:cNvCxnSpPr/>
          <p:nvPr/>
        </p:nvCxnSpPr>
        <p:spPr>
          <a:xfrm>
            <a:off x="4838682" y="2818827"/>
            <a:ext cx="0" cy="220521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3E9042E9-8B10-1FBF-5512-8B033B448F06}"/>
              </a:ext>
            </a:extLst>
          </p:cNvPr>
          <p:cNvCxnSpPr>
            <a:cxnSpLocks/>
          </p:cNvCxnSpPr>
          <p:nvPr/>
        </p:nvCxnSpPr>
        <p:spPr>
          <a:xfrm>
            <a:off x="3035941" y="3521242"/>
            <a:ext cx="0" cy="270080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982CF046-0A6B-46E1-A901-3B9D62782751}"/>
              </a:ext>
            </a:extLst>
          </p:cNvPr>
          <p:cNvCxnSpPr>
            <a:cxnSpLocks/>
          </p:cNvCxnSpPr>
          <p:nvPr/>
        </p:nvCxnSpPr>
        <p:spPr>
          <a:xfrm>
            <a:off x="4786061" y="1216331"/>
            <a:ext cx="0" cy="500238"/>
          </a:xfrm>
          <a:prstGeom prst="line">
            <a:avLst/>
          </a:prstGeom>
          <a:ln w="38100">
            <a:solidFill>
              <a:schemeClr val="bg1">
                <a:lumMod val="95000"/>
                <a:lumOff val="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ED3B9541-F564-71DC-5705-CC9940AFE7A1}"/>
              </a:ext>
            </a:extLst>
          </p:cNvPr>
          <p:cNvCxnSpPr>
            <a:cxnSpLocks/>
          </p:cNvCxnSpPr>
          <p:nvPr/>
        </p:nvCxnSpPr>
        <p:spPr>
          <a:xfrm>
            <a:off x="4867245" y="1216331"/>
            <a:ext cx="0" cy="500238"/>
          </a:xfrm>
          <a:prstGeom prst="line">
            <a:avLst/>
          </a:prstGeom>
          <a:ln w="38100">
            <a:solidFill>
              <a:schemeClr val="bg1">
                <a:lumMod val="95000"/>
                <a:lumOff val="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697B72DE-7B23-A9C3-F3AB-4EE382C8FF64}"/>
              </a:ext>
            </a:extLst>
          </p:cNvPr>
          <p:cNvCxnSpPr>
            <a:cxnSpLocks/>
          </p:cNvCxnSpPr>
          <p:nvPr/>
        </p:nvCxnSpPr>
        <p:spPr>
          <a:xfrm flipH="1">
            <a:off x="4628905" y="1821719"/>
            <a:ext cx="419554" cy="0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3B5E27FF-41ED-32F6-763D-DBAED678CF15}"/>
              </a:ext>
            </a:extLst>
          </p:cNvPr>
          <p:cNvSpPr txBox="1"/>
          <p:nvPr/>
        </p:nvSpPr>
        <p:spPr>
          <a:xfrm>
            <a:off x="5249776" y="1574184"/>
            <a:ext cx="31517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벽 두께 </a:t>
            </a:r>
            <a:r>
              <a:rPr lang="en-US" altLang="ko-KR" dirty="0"/>
              <a:t>= 0.8 mm</a:t>
            </a:r>
          </a:p>
          <a:p>
            <a:r>
              <a:rPr lang="ko-KR" altLang="en-US" dirty="0"/>
              <a:t>끼우는 곳의 높이 </a:t>
            </a:r>
            <a:r>
              <a:rPr lang="en-US" altLang="ko-KR" dirty="0"/>
              <a:t>= 0.8 mm</a:t>
            </a: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C136739C-3EDD-E316-5927-99E5A3C3DB93}"/>
              </a:ext>
            </a:extLst>
          </p:cNvPr>
          <p:cNvCxnSpPr>
            <a:cxnSpLocks/>
          </p:cNvCxnSpPr>
          <p:nvPr/>
        </p:nvCxnSpPr>
        <p:spPr>
          <a:xfrm>
            <a:off x="3312094" y="3521242"/>
            <a:ext cx="0" cy="647986"/>
          </a:xfrm>
          <a:prstGeom prst="straightConnector1">
            <a:avLst/>
          </a:prstGeom>
          <a:ln w="381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E91B774D-1F1C-722F-57B6-3684BF6EF7B2}"/>
              </a:ext>
            </a:extLst>
          </p:cNvPr>
          <p:cNvCxnSpPr>
            <a:cxnSpLocks/>
          </p:cNvCxnSpPr>
          <p:nvPr/>
        </p:nvCxnSpPr>
        <p:spPr>
          <a:xfrm>
            <a:off x="3312094" y="1466450"/>
            <a:ext cx="0" cy="919240"/>
          </a:xfrm>
          <a:prstGeom prst="line">
            <a:avLst/>
          </a:prstGeom>
          <a:ln w="38100">
            <a:solidFill>
              <a:srgbClr val="13BE8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3BFAB8EB-789E-B566-0163-502FFD12F2CE}"/>
              </a:ext>
            </a:extLst>
          </p:cNvPr>
          <p:cNvCxnSpPr>
            <a:cxnSpLocks/>
          </p:cNvCxnSpPr>
          <p:nvPr/>
        </p:nvCxnSpPr>
        <p:spPr>
          <a:xfrm>
            <a:off x="3788987" y="4469441"/>
            <a:ext cx="459879" cy="274439"/>
          </a:xfrm>
          <a:prstGeom prst="line">
            <a:avLst/>
          </a:prstGeom>
          <a:ln w="38100">
            <a:solidFill>
              <a:schemeClr val="bg1">
                <a:lumMod val="95000"/>
                <a:lumOff val="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A607463F-CA0B-17E7-74DE-6DB99E76CABE}"/>
              </a:ext>
            </a:extLst>
          </p:cNvPr>
          <p:cNvCxnSpPr>
            <a:cxnSpLocks/>
          </p:cNvCxnSpPr>
          <p:nvPr/>
        </p:nvCxnSpPr>
        <p:spPr>
          <a:xfrm>
            <a:off x="4122554" y="4202393"/>
            <a:ext cx="459879" cy="274439"/>
          </a:xfrm>
          <a:prstGeom prst="line">
            <a:avLst/>
          </a:prstGeom>
          <a:ln w="38100">
            <a:solidFill>
              <a:schemeClr val="bg1">
                <a:lumMod val="95000"/>
                <a:lumOff val="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BDB70141-3C01-DE1D-086F-45309123A27E}"/>
              </a:ext>
            </a:extLst>
          </p:cNvPr>
          <p:cNvCxnSpPr>
            <a:cxnSpLocks/>
          </p:cNvCxnSpPr>
          <p:nvPr/>
        </p:nvCxnSpPr>
        <p:spPr>
          <a:xfrm flipH="1">
            <a:off x="4039089" y="4339612"/>
            <a:ext cx="313404" cy="267048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9574FE01-B3BA-EB76-ADDB-B8EAE7AE0543}"/>
              </a:ext>
            </a:extLst>
          </p:cNvPr>
          <p:cNvSpPr txBox="1"/>
          <p:nvPr/>
        </p:nvSpPr>
        <p:spPr>
          <a:xfrm>
            <a:off x="4535823" y="4041218"/>
            <a:ext cx="1968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링 두께 </a:t>
            </a:r>
            <a:r>
              <a:rPr lang="en-US" altLang="ko-KR" dirty="0"/>
              <a:t>= 9.9 mm</a:t>
            </a:r>
          </a:p>
          <a:p>
            <a:endParaRPr lang="en-US" altLang="ko-KR" dirty="0"/>
          </a:p>
        </p:txBody>
      </p: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1A1AE318-9E2A-791B-852B-DE091BC73C8C}"/>
              </a:ext>
            </a:extLst>
          </p:cNvPr>
          <p:cNvCxnSpPr>
            <a:cxnSpLocks/>
          </p:cNvCxnSpPr>
          <p:nvPr/>
        </p:nvCxnSpPr>
        <p:spPr>
          <a:xfrm>
            <a:off x="2332653" y="2372253"/>
            <a:ext cx="0" cy="500238"/>
          </a:xfrm>
          <a:prstGeom prst="line">
            <a:avLst/>
          </a:prstGeom>
          <a:ln w="38100">
            <a:solidFill>
              <a:schemeClr val="bg1">
                <a:lumMod val="95000"/>
                <a:lumOff val="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2EFD01F9-CEDA-1DA9-6DB7-AF6C03FB55BC}"/>
              </a:ext>
            </a:extLst>
          </p:cNvPr>
          <p:cNvCxnSpPr>
            <a:cxnSpLocks/>
          </p:cNvCxnSpPr>
          <p:nvPr/>
        </p:nvCxnSpPr>
        <p:spPr>
          <a:xfrm>
            <a:off x="3788987" y="2372253"/>
            <a:ext cx="0" cy="500238"/>
          </a:xfrm>
          <a:prstGeom prst="line">
            <a:avLst/>
          </a:prstGeom>
          <a:ln w="38100">
            <a:solidFill>
              <a:schemeClr val="bg1">
                <a:lumMod val="95000"/>
                <a:lumOff val="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2B261B03-A82D-AFB7-040A-8F45FB2A99AD}"/>
              </a:ext>
            </a:extLst>
          </p:cNvPr>
          <p:cNvCxnSpPr>
            <a:cxnSpLocks/>
          </p:cNvCxnSpPr>
          <p:nvPr/>
        </p:nvCxnSpPr>
        <p:spPr>
          <a:xfrm flipH="1">
            <a:off x="2332653" y="2757232"/>
            <a:ext cx="1456334" cy="0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6E9C92B2-1A66-85FE-490A-F4816415CD8D}"/>
              </a:ext>
            </a:extLst>
          </p:cNvPr>
          <p:cNvSpPr txBox="1"/>
          <p:nvPr/>
        </p:nvSpPr>
        <p:spPr>
          <a:xfrm>
            <a:off x="1096370" y="2926574"/>
            <a:ext cx="4281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정팔각형 한 변의 길이</a:t>
            </a:r>
            <a:r>
              <a:rPr lang="en-US" altLang="ko-KR" dirty="0"/>
              <a:t>(</a:t>
            </a:r>
            <a:r>
              <a:rPr lang="ko-KR" altLang="en-US" dirty="0"/>
              <a:t>내부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en-US" altLang="ko-KR" dirty="0"/>
              <a:t>= D = 27 mm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49C1D5AA-F104-ED63-9F21-7904FC9158B1}"/>
              </a:ext>
            </a:extLst>
          </p:cNvPr>
          <p:cNvSpPr txBox="1"/>
          <p:nvPr/>
        </p:nvSpPr>
        <p:spPr>
          <a:xfrm>
            <a:off x="8039201" y="4864239"/>
            <a:ext cx="35465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내부 공간의 부피를 </a:t>
            </a:r>
            <a:endParaRPr lang="en-US" altLang="ko-KR" dirty="0"/>
          </a:p>
          <a:p>
            <a:r>
              <a:rPr lang="ko-KR" altLang="en-US" dirty="0"/>
              <a:t>한 층과 링 내부 부분을 나누어서</a:t>
            </a:r>
            <a:endParaRPr lang="en-US" altLang="ko-KR" dirty="0"/>
          </a:p>
          <a:p>
            <a:r>
              <a:rPr lang="ko-KR" altLang="en-US" dirty="0"/>
              <a:t>계산하고 합치는 방식으로 계산함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7072406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28E771-DD61-80BB-2E59-67A1C7CDF6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12663" y="323134"/>
            <a:ext cx="5988288" cy="895733"/>
          </a:xfrm>
        </p:spPr>
        <p:txBody>
          <a:bodyPr anchor="b">
            <a:normAutofit fontScale="90000"/>
          </a:bodyPr>
          <a:lstStyle/>
          <a:p>
            <a:r>
              <a:rPr lang="ko-KR" altLang="en-US" sz="4800" dirty="0"/>
              <a:t>부피 구하는 과정</a:t>
            </a:r>
            <a:r>
              <a:rPr lang="en-US" altLang="ko-KR" sz="4800" dirty="0"/>
              <a:t>(</a:t>
            </a:r>
            <a:r>
              <a:rPr lang="ko-KR" altLang="en-US" sz="4800" dirty="0" err="1"/>
              <a:t>인벤터</a:t>
            </a:r>
            <a:r>
              <a:rPr lang="en-US" altLang="ko-KR" sz="4800" dirty="0"/>
              <a:t>)</a:t>
            </a:r>
            <a:r>
              <a:rPr lang="ko-KR" altLang="en-US" sz="4800" dirty="0"/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40F11CC-3C1D-0928-62DD-70F51B62A668}"/>
              </a:ext>
            </a:extLst>
          </p:cNvPr>
          <p:cNvSpPr txBox="1"/>
          <p:nvPr/>
        </p:nvSpPr>
        <p:spPr>
          <a:xfrm>
            <a:off x="368592" y="2099612"/>
            <a:ext cx="501468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 err="1"/>
              <a:t>액추에이터</a:t>
            </a:r>
            <a:r>
              <a:rPr lang="ko-KR" altLang="en-US" sz="3200" dirty="0"/>
              <a:t> 층 한 개의 </a:t>
            </a:r>
            <a:endParaRPr lang="en-US" altLang="ko-KR" sz="3200" dirty="0"/>
          </a:p>
          <a:p>
            <a:pPr algn="ctr"/>
            <a:r>
              <a:rPr lang="ko-KR" altLang="en-US" sz="3200" dirty="0"/>
              <a:t>내부 부피 </a:t>
            </a:r>
            <a:r>
              <a:rPr lang="en-US" altLang="ko-KR" sz="3200" dirty="0"/>
              <a:t>=</a:t>
            </a:r>
          </a:p>
          <a:p>
            <a:pPr algn="ctr"/>
            <a:r>
              <a:rPr lang="en-US" altLang="ko-KR" sz="3200" dirty="0" err="1"/>
              <a:t>iProperties</a:t>
            </a:r>
            <a:r>
              <a:rPr lang="en-US" altLang="ko-KR" sz="3200" dirty="0"/>
              <a:t> </a:t>
            </a:r>
            <a:r>
              <a:rPr lang="ko-KR" altLang="en-US" sz="3200" dirty="0"/>
              <a:t>상 체적</a:t>
            </a:r>
            <a:endParaRPr lang="en-US" altLang="ko-KR" sz="3200" dirty="0"/>
          </a:p>
          <a:p>
            <a:pPr algn="ctr"/>
            <a:r>
              <a:rPr lang="ko-KR" altLang="en-US" sz="3200" dirty="0"/>
              <a:t>초기상태</a:t>
            </a:r>
            <a:r>
              <a:rPr lang="en-US" altLang="ko-KR" sz="3200" dirty="0"/>
              <a:t>(60</a:t>
            </a:r>
            <a:r>
              <a:rPr lang="ko-KR" altLang="en-US" sz="3200" dirty="0"/>
              <a:t>도</a:t>
            </a:r>
            <a:r>
              <a:rPr lang="en-US" altLang="ko-KR" sz="3200" dirty="0"/>
              <a:t>)</a:t>
            </a:r>
            <a:r>
              <a:rPr lang="ko-KR" altLang="en-US" sz="3200" dirty="0"/>
              <a:t>기준 </a:t>
            </a:r>
            <a:r>
              <a:rPr lang="en-US" altLang="ko-KR" sz="3200" dirty="0"/>
              <a:t>68768.215 mm^3</a:t>
            </a:r>
          </a:p>
          <a:p>
            <a:pPr algn="ctr"/>
            <a:endParaRPr lang="en-US" altLang="ko-KR" sz="3200" dirty="0"/>
          </a:p>
          <a:p>
            <a:pPr algn="ctr"/>
            <a:r>
              <a:rPr lang="ko-KR" altLang="en-US" sz="3200" dirty="0"/>
              <a:t>내부 부피 기준으로 모델을 만들고 부피를 측정함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3A694F3-91A5-A94C-CC6C-85AFB37A2F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3880" y="1739423"/>
            <a:ext cx="5075582" cy="3538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3733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28E771-DD61-80BB-2E59-67A1C7CDF6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25143" y="323134"/>
            <a:ext cx="6675808" cy="895733"/>
          </a:xfrm>
        </p:spPr>
        <p:txBody>
          <a:bodyPr anchor="b">
            <a:normAutofit fontScale="90000"/>
          </a:bodyPr>
          <a:lstStyle/>
          <a:p>
            <a:r>
              <a:rPr lang="ko-KR" altLang="en-US" sz="4800" dirty="0"/>
              <a:t>부피 구하는 </a:t>
            </a:r>
            <a:r>
              <a:rPr lang="ko-KR" altLang="en-US" sz="4800"/>
              <a:t>과정</a:t>
            </a:r>
            <a:r>
              <a:rPr lang="en-US" altLang="ko-KR" sz="4800" dirty="0"/>
              <a:t>(</a:t>
            </a:r>
            <a:r>
              <a:rPr lang="ko-KR" altLang="en-US" sz="4800" dirty="0"/>
              <a:t>함수계산</a:t>
            </a:r>
            <a:r>
              <a:rPr lang="en-US" altLang="ko-KR" sz="4800" dirty="0"/>
              <a:t>)</a:t>
            </a:r>
            <a:r>
              <a:rPr lang="ko-KR" altLang="en-US" sz="4800" dirty="0"/>
              <a:t>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C8058ED-851D-AC40-361E-C074F9E1E1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118" y="2000680"/>
            <a:ext cx="3016859" cy="171603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01F9D46-FD38-AF28-5875-5AA7ED98E2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2438" y="2000680"/>
            <a:ext cx="2705712" cy="186347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62786E3-CADE-EDDE-4F25-F7DE7C0641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12837" y="1930761"/>
            <a:ext cx="2705712" cy="2003315"/>
          </a:xfrm>
          <a:prstGeom prst="rect">
            <a:avLst/>
          </a:prstGeom>
        </p:spPr>
      </p:pic>
      <p:sp>
        <p:nvSpPr>
          <p:cNvPr id="11" name="같음 기호 10">
            <a:extLst>
              <a:ext uri="{FF2B5EF4-FFF2-40B4-BE49-F238E27FC236}">
                <a16:creationId xmlns:a16="http://schemas.microsoft.com/office/drawing/2014/main" id="{A64959F0-7EC9-F688-0E46-77140E0A99A9}"/>
              </a:ext>
            </a:extLst>
          </p:cNvPr>
          <p:cNvSpPr/>
          <p:nvPr/>
        </p:nvSpPr>
        <p:spPr>
          <a:xfrm>
            <a:off x="3766887" y="2571320"/>
            <a:ext cx="570641" cy="644549"/>
          </a:xfrm>
          <a:prstGeom prst="mathEqual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빼기 기호 11">
            <a:extLst>
              <a:ext uri="{FF2B5EF4-FFF2-40B4-BE49-F238E27FC236}">
                <a16:creationId xmlns:a16="http://schemas.microsoft.com/office/drawing/2014/main" id="{4EDCEA78-F5C8-BE80-DF13-34F6E7A7F7EB}"/>
              </a:ext>
            </a:extLst>
          </p:cNvPr>
          <p:cNvSpPr/>
          <p:nvPr/>
        </p:nvSpPr>
        <p:spPr>
          <a:xfrm>
            <a:off x="7648921" y="2571320"/>
            <a:ext cx="763145" cy="699550"/>
          </a:xfrm>
          <a:prstGeom prst="mathMinus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77BE9A61-F9DC-4C2E-92DB-C508444C4A85}"/>
              </a:ext>
            </a:extLst>
          </p:cNvPr>
          <p:cNvSpPr/>
          <p:nvPr/>
        </p:nvSpPr>
        <p:spPr>
          <a:xfrm>
            <a:off x="5706536" y="4159488"/>
            <a:ext cx="577516" cy="57751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720CCFE3-7250-7DB0-12FC-A7036AB00F73}"/>
              </a:ext>
            </a:extLst>
          </p:cNvPr>
          <p:cNvSpPr/>
          <p:nvPr/>
        </p:nvSpPr>
        <p:spPr>
          <a:xfrm>
            <a:off x="9942797" y="4159488"/>
            <a:ext cx="577516" cy="57751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711711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28E771-DD61-80BB-2E59-67A1C7CDF6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25143" y="323134"/>
            <a:ext cx="6675808" cy="895733"/>
          </a:xfrm>
        </p:spPr>
        <p:txBody>
          <a:bodyPr anchor="b">
            <a:normAutofit fontScale="90000"/>
          </a:bodyPr>
          <a:lstStyle/>
          <a:p>
            <a:r>
              <a:rPr lang="ko-KR" altLang="en-US" sz="4800" dirty="0"/>
              <a:t>부피 구하는 </a:t>
            </a:r>
            <a:r>
              <a:rPr lang="ko-KR" altLang="en-US" sz="4800"/>
              <a:t>과정</a:t>
            </a:r>
            <a:r>
              <a:rPr lang="en-US" altLang="ko-KR" sz="4800" dirty="0"/>
              <a:t>(</a:t>
            </a:r>
            <a:r>
              <a:rPr lang="ko-KR" altLang="en-US" sz="4800" dirty="0"/>
              <a:t>함수계산</a:t>
            </a:r>
            <a:r>
              <a:rPr lang="en-US" altLang="ko-KR" sz="4800" dirty="0"/>
              <a:t>)</a:t>
            </a:r>
            <a:r>
              <a:rPr lang="ko-KR" altLang="en-US" sz="4800" dirty="0"/>
              <a:t> 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01F9D46-FD38-AF28-5875-5AA7ED98E2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946" y="543140"/>
            <a:ext cx="2705712" cy="1863478"/>
          </a:xfrm>
          <a:prstGeom prst="rect">
            <a:avLst/>
          </a:prstGeom>
        </p:spPr>
      </p:pic>
      <p:sp>
        <p:nvSpPr>
          <p:cNvPr id="13" name="타원 12">
            <a:extLst>
              <a:ext uri="{FF2B5EF4-FFF2-40B4-BE49-F238E27FC236}">
                <a16:creationId xmlns:a16="http://schemas.microsoft.com/office/drawing/2014/main" id="{77BE9A61-F9DC-4C2E-92DB-C508444C4A85}"/>
              </a:ext>
            </a:extLst>
          </p:cNvPr>
          <p:cNvSpPr/>
          <p:nvPr/>
        </p:nvSpPr>
        <p:spPr>
          <a:xfrm>
            <a:off x="158259" y="193484"/>
            <a:ext cx="577516" cy="57751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77FFBB-291E-3C5F-DBC3-07456F85BC59}"/>
              </a:ext>
            </a:extLst>
          </p:cNvPr>
          <p:cNvSpPr txBox="1"/>
          <p:nvPr/>
        </p:nvSpPr>
        <p:spPr>
          <a:xfrm>
            <a:off x="3820804" y="1813657"/>
            <a:ext cx="3851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팔각기둥의 부피</a:t>
            </a:r>
            <a:r>
              <a:rPr lang="en-US" altLang="ko-KR" dirty="0"/>
              <a:t> = </a:t>
            </a:r>
            <a:r>
              <a:rPr lang="ko-KR" altLang="en-US" dirty="0" err="1"/>
              <a:t>밑면넓이</a:t>
            </a:r>
            <a:r>
              <a:rPr lang="ko-KR" altLang="en-US" dirty="0"/>
              <a:t> </a:t>
            </a:r>
            <a:r>
              <a:rPr lang="en-US" altLang="ko-KR" dirty="0"/>
              <a:t>x </a:t>
            </a:r>
            <a:r>
              <a:rPr lang="ko-KR" altLang="en-US" dirty="0"/>
              <a:t>높이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851518C-3765-2591-E64F-94CA963FA6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946" y="3001408"/>
            <a:ext cx="2953758" cy="284448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34203FB-63B9-6EC3-1EBD-71C9CA3A3313}"/>
                  </a:ext>
                </a:extLst>
              </p:cNvPr>
              <p:cNvSpPr txBox="1"/>
              <p:nvPr/>
            </p:nvSpPr>
            <p:spPr>
              <a:xfrm>
                <a:off x="3526726" y="3669705"/>
                <a:ext cx="4656303" cy="19020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/>
                  <a:t>한 변이 </a:t>
                </a:r>
                <a:r>
                  <a:rPr lang="en-US" altLang="ko-KR" dirty="0"/>
                  <a:t>D</a:t>
                </a:r>
                <a:r>
                  <a:rPr lang="ko-KR" altLang="en-US" dirty="0"/>
                  <a:t>인 정팔각형의 넓이 </a:t>
                </a:r>
                <a:r>
                  <a:rPr lang="en-US" altLang="ko-KR" dirty="0"/>
                  <a:t>=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2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rad>
                          <m:radPr>
                            <m:degHide m:val="on"/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e>
                    </m:d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altLang="ko-KR" dirty="0"/>
              </a:p>
              <a:p>
                <a:r>
                  <a:rPr lang="ko-KR" altLang="en-US" dirty="0"/>
                  <a:t>높이 </a:t>
                </a:r>
                <a:r>
                  <a:rPr lang="en-US" altLang="ko-KR" dirty="0"/>
                  <a:t>= L</a:t>
                </a:r>
              </a:p>
              <a:p>
                <a:endParaRPr lang="en-US" altLang="ko-KR" dirty="0"/>
              </a:p>
              <a:p>
                <a:r>
                  <a:rPr lang="ko-KR" altLang="en-US" dirty="0"/>
                  <a:t>팔각기둥의 부피 </a:t>
                </a:r>
                <a:r>
                  <a:rPr lang="en-US" altLang="ko-KR" dirty="0"/>
                  <a:t>=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2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rad>
                          <m:radPr>
                            <m:degHide m:val="on"/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e>
                    </m:d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endParaRPr lang="en-US" altLang="ko-KR" dirty="0"/>
              </a:p>
              <a:p>
                <a:endParaRPr lang="en-US" altLang="ko-KR" dirty="0"/>
              </a:p>
              <a:p>
                <a:r>
                  <a:rPr lang="en-US" altLang="ko-KR" dirty="0"/>
                  <a:t>		=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2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rad>
                          <m:radPr>
                            <m:degHide m:val="on"/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e>
                    </m:d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𝑠𝑖𝑛</m:t>
                    </m:r>
                    <m:r>
                      <a:rPr lang="ko-KR" altLang="en-US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endParaRPr lang="en-US" altLang="ko-KR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34203FB-63B9-6EC3-1EBD-71C9CA3A33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6726" y="3669705"/>
                <a:ext cx="4656303" cy="1902059"/>
              </a:xfrm>
              <a:prstGeom prst="rect">
                <a:avLst/>
              </a:prstGeom>
              <a:blipFill>
                <a:blip r:embed="rId4"/>
                <a:stretch>
                  <a:fillRect l="-1180" t="-321" b="-320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9CB5F375-611B-FBF7-A224-C25EDE3043B4}"/>
              </a:ext>
            </a:extLst>
          </p:cNvPr>
          <p:cNvCxnSpPr>
            <a:cxnSpLocks/>
          </p:cNvCxnSpPr>
          <p:nvPr/>
        </p:nvCxnSpPr>
        <p:spPr>
          <a:xfrm>
            <a:off x="1337307" y="5607147"/>
            <a:ext cx="0" cy="500238"/>
          </a:xfrm>
          <a:prstGeom prst="line">
            <a:avLst/>
          </a:prstGeom>
          <a:ln w="38100">
            <a:solidFill>
              <a:schemeClr val="bg1">
                <a:lumMod val="95000"/>
                <a:lumOff val="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2E4FAB1C-BA8F-1558-3934-B500306B81FC}"/>
              </a:ext>
            </a:extLst>
          </p:cNvPr>
          <p:cNvCxnSpPr>
            <a:cxnSpLocks/>
          </p:cNvCxnSpPr>
          <p:nvPr/>
        </p:nvCxnSpPr>
        <p:spPr>
          <a:xfrm>
            <a:off x="2388005" y="5607147"/>
            <a:ext cx="0" cy="500238"/>
          </a:xfrm>
          <a:prstGeom prst="line">
            <a:avLst/>
          </a:prstGeom>
          <a:ln w="38100">
            <a:solidFill>
              <a:schemeClr val="bg1">
                <a:lumMod val="95000"/>
                <a:lumOff val="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D86B05CC-5145-3EF5-D181-5898ED9C0087}"/>
              </a:ext>
            </a:extLst>
          </p:cNvPr>
          <p:cNvCxnSpPr>
            <a:cxnSpLocks/>
          </p:cNvCxnSpPr>
          <p:nvPr/>
        </p:nvCxnSpPr>
        <p:spPr>
          <a:xfrm flipH="1">
            <a:off x="1405456" y="5911911"/>
            <a:ext cx="913039" cy="0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D7F20E35-669F-00E3-9DBB-EB68A8B4738B}"/>
              </a:ext>
            </a:extLst>
          </p:cNvPr>
          <p:cNvSpPr txBox="1"/>
          <p:nvPr/>
        </p:nvSpPr>
        <p:spPr>
          <a:xfrm>
            <a:off x="279778" y="6037359"/>
            <a:ext cx="3750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정팔각형 </a:t>
            </a:r>
            <a:r>
              <a:rPr lang="ko-KR" altLang="en-US" dirty="0" err="1"/>
              <a:t>한변의</a:t>
            </a:r>
            <a:r>
              <a:rPr lang="ko-KR" altLang="en-US" dirty="0"/>
              <a:t> 길이 </a:t>
            </a:r>
            <a:r>
              <a:rPr lang="en-US" altLang="ko-KR" dirty="0"/>
              <a:t>= D = 27 mm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DA0E6F00-85AF-EF3C-E5B7-2CD9EB48E6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26385" y="1474879"/>
            <a:ext cx="3939136" cy="1838581"/>
          </a:xfrm>
          <a:prstGeom prst="rect">
            <a:avLst/>
          </a:prstGeom>
        </p:spPr>
      </p:pic>
      <p:sp>
        <p:nvSpPr>
          <p:cNvPr id="23" name="액자 22">
            <a:extLst>
              <a:ext uri="{FF2B5EF4-FFF2-40B4-BE49-F238E27FC236}">
                <a16:creationId xmlns:a16="http://schemas.microsoft.com/office/drawing/2014/main" id="{C9DC9CD9-D6E7-30FF-8036-7261647A96E5}"/>
              </a:ext>
            </a:extLst>
          </p:cNvPr>
          <p:cNvSpPr/>
          <p:nvPr/>
        </p:nvSpPr>
        <p:spPr>
          <a:xfrm>
            <a:off x="10305907" y="1326911"/>
            <a:ext cx="1595044" cy="2234436"/>
          </a:xfrm>
          <a:prstGeom prst="frame">
            <a:avLst>
              <a:gd name="adj1" fmla="val 689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4" name="화살표: 아래쪽 23">
            <a:extLst>
              <a:ext uri="{FF2B5EF4-FFF2-40B4-BE49-F238E27FC236}">
                <a16:creationId xmlns:a16="http://schemas.microsoft.com/office/drawing/2014/main" id="{52FB8C46-70CC-4C84-9B23-CC9DF2AA1901}"/>
              </a:ext>
            </a:extLst>
          </p:cNvPr>
          <p:cNvSpPr/>
          <p:nvPr/>
        </p:nvSpPr>
        <p:spPr>
          <a:xfrm rot="3049196">
            <a:off x="10201081" y="2191501"/>
            <a:ext cx="226881" cy="1721865"/>
          </a:xfrm>
          <a:prstGeom prst="down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이등변 삼각형 24">
            <a:extLst>
              <a:ext uri="{FF2B5EF4-FFF2-40B4-BE49-F238E27FC236}">
                <a16:creationId xmlns:a16="http://schemas.microsoft.com/office/drawing/2014/main" id="{E7D39A28-48DC-B08C-8A6A-ECD5AAC1E885}"/>
              </a:ext>
            </a:extLst>
          </p:cNvPr>
          <p:cNvSpPr/>
          <p:nvPr/>
        </p:nvSpPr>
        <p:spPr>
          <a:xfrm rot="16200000">
            <a:off x="7853674" y="4659261"/>
            <a:ext cx="2493628" cy="790931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FFE220E-E63C-1D6B-7639-CF0C89DB5CBD}"/>
                  </a:ext>
                </a:extLst>
              </p:cNvPr>
              <p:cNvSpPr txBox="1"/>
              <p:nvPr/>
            </p:nvSpPr>
            <p:spPr>
              <a:xfrm>
                <a:off x="8213915" y="5462974"/>
                <a:ext cx="1302766" cy="6090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altLang="ko-KR" b="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FFE220E-E63C-1D6B-7639-CF0C89DB5C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3915" y="5462974"/>
                <a:ext cx="1302766" cy="6090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F79C727-9B6B-AA5C-3942-BB3AF711BFEE}"/>
                  </a:ext>
                </a:extLst>
              </p:cNvPr>
              <p:cNvSpPr txBox="1"/>
              <p:nvPr/>
            </p:nvSpPr>
            <p:spPr>
              <a:xfrm>
                <a:off x="8218439" y="4014574"/>
                <a:ext cx="1302766" cy="6090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altLang="ko-KR" b="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F79C727-9B6B-AA5C-3942-BB3AF711BF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8439" y="4014574"/>
                <a:ext cx="1302766" cy="6090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2D493D9-CDDC-042E-928F-B10011848397}"/>
                  </a:ext>
                </a:extLst>
              </p:cNvPr>
              <p:cNvSpPr txBox="1"/>
              <p:nvPr/>
            </p:nvSpPr>
            <p:spPr>
              <a:xfrm>
                <a:off x="9100488" y="4830313"/>
                <a:ext cx="130276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altLang="ko-KR" b="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2D493D9-CDDC-042E-928F-B100118483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0488" y="4830313"/>
                <a:ext cx="1302766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AD3B98D9-9295-571B-4615-EDCED1AB3B5C}"/>
              </a:ext>
            </a:extLst>
          </p:cNvPr>
          <p:cNvCxnSpPr>
            <a:cxnSpLocks/>
          </p:cNvCxnSpPr>
          <p:nvPr/>
        </p:nvCxnSpPr>
        <p:spPr>
          <a:xfrm>
            <a:off x="8563047" y="5057693"/>
            <a:ext cx="1103467" cy="0"/>
          </a:xfrm>
          <a:prstGeom prst="line">
            <a:avLst/>
          </a:prstGeom>
          <a:ln w="38100">
            <a:solidFill>
              <a:schemeClr val="bg1">
                <a:lumMod val="95000"/>
                <a:lumOff val="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DD50E72-AD14-9F59-80C4-8C8182998AC7}"/>
                  </a:ext>
                </a:extLst>
              </p:cNvPr>
              <p:cNvSpPr txBox="1"/>
              <p:nvPr/>
            </p:nvSpPr>
            <p:spPr>
              <a:xfrm>
                <a:off x="8342601" y="4687104"/>
                <a:ext cx="130276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b="0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altLang="ko-KR" b="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DD50E72-AD14-9F59-80C4-8C8182998A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2601" y="4687104"/>
                <a:ext cx="1302766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BA7F91B-87F2-E29E-AEFE-8E63ADDC9374}"/>
                  </a:ext>
                </a:extLst>
              </p:cNvPr>
              <p:cNvSpPr txBox="1"/>
              <p:nvPr/>
            </p:nvSpPr>
            <p:spPr>
              <a:xfrm>
                <a:off x="8330897" y="5028931"/>
                <a:ext cx="130276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b="0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altLang="ko-KR" b="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BA7F91B-87F2-E29E-AEFE-8E63ADDC93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0897" y="5028931"/>
                <a:ext cx="1302766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4951B18A-50A4-2A46-44B9-B42E8007C050}"/>
                  </a:ext>
                </a:extLst>
              </p:cNvPr>
              <p:cNvSpPr txBox="1"/>
              <p:nvPr/>
            </p:nvSpPr>
            <p:spPr>
              <a:xfrm>
                <a:off x="9870079" y="4145483"/>
                <a:ext cx="175051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altLang="ko-KR" b="0" i="0" smtClean="0">
                          <a:latin typeface="Cambria Math" panose="02040503050406030204" pitchFamily="18" charset="0"/>
                        </a:rPr>
                        <m:t>sin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⁡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altLang="ko-KR" b="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4951B18A-50A4-2A46-44B9-B42E8007C0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0079" y="4145483"/>
                <a:ext cx="1750514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액자 33">
            <a:extLst>
              <a:ext uri="{FF2B5EF4-FFF2-40B4-BE49-F238E27FC236}">
                <a16:creationId xmlns:a16="http://schemas.microsoft.com/office/drawing/2014/main" id="{D2F3A1C3-2E1D-B212-A140-3E47D0FA072A}"/>
              </a:ext>
            </a:extLst>
          </p:cNvPr>
          <p:cNvSpPr/>
          <p:nvPr/>
        </p:nvSpPr>
        <p:spPr>
          <a:xfrm>
            <a:off x="9952214" y="4001167"/>
            <a:ext cx="1595044" cy="639096"/>
          </a:xfrm>
          <a:prstGeom prst="frame">
            <a:avLst>
              <a:gd name="adj1" fmla="val 6897"/>
            </a:avLst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5" name="액자 34">
            <a:extLst>
              <a:ext uri="{FF2B5EF4-FFF2-40B4-BE49-F238E27FC236}">
                <a16:creationId xmlns:a16="http://schemas.microsoft.com/office/drawing/2014/main" id="{572151C5-F58A-0D4B-E314-0F43486AA3C2}"/>
              </a:ext>
            </a:extLst>
          </p:cNvPr>
          <p:cNvSpPr/>
          <p:nvPr/>
        </p:nvSpPr>
        <p:spPr>
          <a:xfrm>
            <a:off x="5298478" y="5050713"/>
            <a:ext cx="2422358" cy="639096"/>
          </a:xfrm>
          <a:prstGeom prst="frame">
            <a:avLst>
              <a:gd name="adj1" fmla="val 689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6" name="1/2 액자 35">
            <a:extLst>
              <a:ext uri="{FF2B5EF4-FFF2-40B4-BE49-F238E27FC236}">
                <a16:creationId xmlns:a16="http://schemas.microsoft.com/office/drawing/2014/main" id="{5249F1D6-5F7F-AE3D-B84A-27B16A92314A}"/>
              </a:ext>
            </a:extLst>
          </p:cNvPr>
          <p:cNvSpPr/>
          <p:nvPr/>
        </p:nvSpPr>
        <p:spPr>
          <a:xfrm>
            <a:off x="9254001" y="4813701"/>
            <a:ext cx="262680" cy="262680"/>
          </a:xfrm>
          <a:prstGeom prst="halfFrame">
            <a:avLst>
              <a:gd name="adj1" fmla="val 28835"/>
              <a:gd name="adj2" fmla="val 28591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86E8FAB-EACF-70EF-6EE6-55918CD31FF3}"/>
                  </a:ext>
                </a:extLst>
              </p:cNvPr>
              <p:cNvSpPr txBox="1"/>
              <p:nvPr/>
            </p:nvSpPr>
            <p:spPr>
              <a:xfrm>
                <a:off x="9923463" y="4729619"/>
                <a:ext cx="175051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ko-KR" altLang="en-US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60°</m:t>
                      </m:r>
                    </m:oMath>
                  </m:oMathPara>
                </a14:m>
                <a:endParaRPr lang="en-US" altLang="ko-KR" b="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86E8FAB-EACF-70EF-6EE6-55918CD31F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23463" y="4729619"/>
                <a:ext cx="1750514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640612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그림 64">
            <a:extLst>
              <a:ext uri="{FF2B5EF4-FFF2-40B4-BE49-F238E27FC236}">
                <a16:creationId xmlns:a16="http://schemas.microsoft.com/office/drawing/2014/main" id="{0D52F2EC-AAEF-0802-4E04-72365BAADA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702" y="496818"/>
            <a:ext cx="2705712" cy="200331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8728E771-DD61-80BB-2E59-67A1C7CDF6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25143" y="323134"/>
            <a:ext cx="6675808" cy="895733"/>
          </a:xfrm>
        </p:spPr>
        <p:txBody>
          <a:bodyPr anchor="b">
            <a:normAutofit fontScale="90000"/>
          </a:bodyPr>
          <a:lstStyle/>
          <a:p>
            <a:r>
              <a:rPr lang="ko-KR" altLang="en-US" sz="4800" dirty="0"/>
              <a:t>부피 구하는 </a:t>
            </a:r>
            <a:r>
              <a:rPr lang="ko-KR" altLang="en-US" sz="4800"/>
              <a:t>과정</a:t>
            </a:r>
            <a:r>
              <a:rPr lang="en-US" altLang="ko-KR" sz="4800" dirty="0"/>
              <a:t>(</a:t>
            </a:r>
            <a:r>
              <a:rPr lang="ko-KR" altLang="en-US" sz="4800" dirty="0"/>
              <a:t>함수계산</a:t>
            </a:r>
            <a:r>
              <a:rPr lang="en-US" altLang="ko-KR" sz="4800" dirty="0"/>
              <a:t>)</a:t>
            </a:r>
            <a:r>
              <a:rPr lang="ko-KR" altLang="en-US" sz="4800" dirty="0"/>
              <a:t> 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77BE9A61-F9DC-4C2E-92DB-C508444C4A85}"/>
              </a:ext>
            </a:extLst>
          </p:cNvPr>
          <p:cNvSpPr/>
          <p:nvPr/>
        </p:nvSpPr>
        <p:spPr>
          <a:xfrm>
            <a:off x="158259" y="193484"/>
            <a:ext cx="577516" cy="57751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B1F43F02-B17D-FF5A-EA1C-1752EF58B37D}"/>
              </a:ext>
            </a:extLst>
          </p:cNvPr>
          <p:cNvGrpSpPr/>
          <p:nvPr/>
        </p:nvGrpSpPr>
        <p:grpSpPr>
          <a:xfrm>
            <a:off x="6582277" y="2103785"/>
            <a:ext cx="3766462" cy="3689678"/>
            <a:chOff x="1507721" y="2801283"/>
            <a:chExt cx="3766462" cy="3689678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ADD480F2-C1EC-C547-C60D-32BE619094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33900" y="2860861"/>
              <a:ext cx="3505541" cy="3429000"/>
            </a:xfrm>
            <a:prstGeom prst="rect">
              <a:avLst/>
            </a:prstGeom>
          </p:spPr>
        </p:pic>
        <p:sp>
          <p:nvSpPr>
            <p:cNvPr id="18" name="액자 17">
              <a:extLst>
                <a:ext uri="{FF2B5EF4-FFF2-40B4-BE49-F238E27FC236}">
                  <a16:creationId xmlns:a16="http://schemas.microsoft.com/office/drawing/2014/main" id="{F08B82D7-6B44-C571-AEFD-34E5438DE6E5}"/>
                </a:ext>
              </a:extLst>
            </p:cNvPr>
            <p:cNvSpPr/>
            <p:nvPr/>
          </p:nvSpPr>
          <p:spPr>
            <a:xfrm>
              <a:off x="2747550" y="5667656"/>
              <a:ext cx="1292535" cy="391887"/>
            </a:xfrm>
            <a:prstGeom prst="frame">
              <a:avLst>
                <a:gd name="adj1" fmla="val 6897"/>
              </a:avLst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4E86E9BB-FD28-A5E1-DD1E-93EFAFE2E25D}"/>
                </a:ext>
              </a:extLst>
            </p:cNvPr>
            <p:cNvSpPr/>
            <p:nvPr/>
          </p:nvSpPr>
          <p:spPr>
            <a:xfrm>
              <a:off x="3197873" y="6099074"/>
              <a:ext cx="391887" cy="391887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a</a:t>
              </a:r>
              <a:endParaRPr lang="ko-KR" altLang="en-US" dirty="0"/>
            </a:p>
          </p:txBody>
        </p:sp>
        <p:sp>
          <p:nvSpPr>
            <p:cNvPr id="20" name="액자 19">
              <a:extLst>
                <a:ext uri="{FF2B5EF4-FFF2-40B4-BE49-F238E27FC236}">
                  <a16:creationId xmlns:a16="http://schemas.microsoft.com/office/drawing/2014/main" id="{4E676567-F6B8-121F-AD05-955D165EF67D}"/>
                </a:ext>
              </a:extLst>
            </p:cNvPr>
            <p:cNvSpPr/>
            <p:nvPr/>
          </p:nvSpPr>
          <p:spPr>
            <a:xfrm>
              <a:off x="2747550" y="3090606"/>
              <a:ext cx="1292535" cy="391887"/>
            </a:xfrm>
            <a:prstGeom prst="frame">
              <a:avLst>
                <a:gd name="adj1" fmla="val 6897"/>
              </a:avLst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701FA86B-DD8B-CD96-D1E6-137635055C9B}"/>
                </a:ext>
              </a:extLst>
            </p:cNvPr>
            <p:cNvSpPr/>
            <p:nvPr/>
          </p:nvSpPr>
          <p:spPr>
            <a:xfrm>
              <a:off x="3197873" y="3522024"/>
              <a:ext cx="391887" cy="391887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a</a:t>
              </a:r>
              <a:endParaRPr lang="ko-KR" altLang="en-US" dirty="0"/>
            </a:p>
          </p:txBody>
        </p:sp>
        <p:sp>
          <p:nvSpPr>
            <p:cNvPr id="30" name="액자 29">
              <a:extLst>
                <a:ext uri="{FF2B5EF4-FFF2-40B4-BE49-F238E27FC236}">
                  <a16:creationId xmlns:a16="http://schemas.microsoft.com/office/drawing/2014/main" id="{F179D170-DA48-9A8D-668D-80567F1D9027}"/>
                </a:ext>
              </a:extLst>
            </p:cNvPr>
            <p:cNvSpPr/>
            <p:nvPr/>
          </p:nvSpPr>
          <p:spPr>
            <a:xfrm>
              <a:off x="4490408" y="3962610"/>
              <a:ext cx="391888" cy="1225503"/>
            </a:xfrm>
            <a:prstGeom prst="frame">
              <a:avLst>
                <a:gd name="adj1" fmla="val 6897"/>
              </a:avLst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75AEFF4B-A68A-04D2-8C5C-3AE4DB5FB41A}"/>
                </a:ext>
              </a:extLst>
            </p:cNvPr>
            <p:cNvSpPr/>
            <p:nvPr/>
          </p:nvSpPr>
          <p:spPr>
            <a:xfrm>
              <a:off x="4882296" y="4379417"/>
              <a:ext cx="391887" cy="391887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a</a:t>
              </a:r>
              <a:endParaRPr lang="ko-KR" altLang="en-US" dirty="0"/>
            </a:p>
          </p:txBody>
        </p:sp>
        <p:sp>
          <p:nvSpPr>
            <p:cNvPr id="37" name="액자 36">
              <a:extLst>
                <a:ext uri="{FF2B5EF4-FFF2-40B4-BE49-F238E27FC236}">
                  <a16:creationId xmlns:a16="http://schemas.microsoft.com/office/drawing/2014/main" id="{454F54FB-631F-A12E-110F-974637964B65}"/>
                </a:ext>
              </a:extLst>
            </p:cNvPr>
            <p:cNvSpPr/>
            <p:nvPr/>
          </p:nvSpPr>
          <p:spPr>
            <a:xfrm>
              <a:off x="1899608" y="3962610"/>
              <a:ext cx="391888" cy="1225503"/>
            </a:xfrm>
            <a:prstGeom prst="frame">
              <a:avLst>
                <a:gd name="adj1" fmla="val 6897"/>
              </a:avLst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EE149834-F097-FADD-1CF1-8B2825A012FF}"/>
                </a:ext>
              </a:extLst>
            </p:cNvPr>
            <p:cNvSpPr/>
            <p:nvPr/>
          </p:nvSpPr>
          <p:spPr>
            <a:xfrm>
              <a:off x="1507721" y="4379417"/>
              <a:ext cx="391887" cy="391887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a</a:t>
              </a:r>
              <a:endParaRPr lang="ko-KR" altLang="en-US" dirty="0"/>
            </a:p>
          </p:txBody>
        </p:sp>
        <p:sp>
          <p:nvSpPr>
            <p:cNvPr id="39" name="액자 38">
              <a:extLst>
                <a:ext uri="{FF2B5EF4-FFF2-40B4-BE49-F238E27FC236}">
                  <a16:creationId xmlns:a16="http://schemas.microsoft.com/office/drawing/2014/main" id="{D2EE2B39-3D78-9BCC-97E8-869C4743DBFF}"/>
                </a:ext>
              </a:extLst>
            </p:cNvPr>
            <p:cNvSpPr/>
            <p:nvPr/>
          </p:nvSpPr>
          <p:spPr>
            <a:xfrm rot="2700000">
              <a:off x="2308345" y="3435853"/>
              <a:ext cx="347716" cy="430819"/>
            </a:xfrm>
            <a:prstGeom prst="frame">
              <a:avLst>
                <a:gd name="adj1" fmla="val 6897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0" name="액자 39">
              <a:extLst>
                <a:ext uri="{FF2B5EF4-FFF2-40B4-BE49-F238E27FC236}">
                  <a16:creationId xmlns:a16="http://schemas.microsoft.com/office/drawing/2014/main" id="{50019764-5C68-87E6-4C5D-87DF8F6D9E7C}"/>
                </a:ext>
              </a:extLst>
            </p:cNvPr>
            <p:cNvSpPr/>
            <p:nvPr/>
          </p:nvSpPr>
          <p:spPr>
            <a:xfrm rot="2700000">
              <a:off x="4141481" y="5248324"/>
              <a:ext cx="347716" cy="430819"/>
            </a:xfrm>
            <a:prstGeom prst="frame">
              <a:avLst>
                <a:gd name="adj1" fmla="val 6897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1" name="액자 40">
              <a:extLst>
                <a:ext uri="{FF2B5EF4-FFF2-40B4-BE49-F238E27FC236}">
                  <a16:creationId xmlns:a16="http://schemas.microsoft.com/office/drawing/2014/main" id="{C121140E-AE3A-56F7-1758-0A37CCD50370}"/>
                </a:ext>
              </a:extLst>
            </p:cNvPr>
            <p:cNvSpPr/>
            <p:nvPr/>
          </p:nvSpPr>
          <p:spPr>
            <a:xfrm rot="2700000">
              <a:off x="4049291" y="3490308"/>
              <a:ext cx="501620" cy="344458"/>
            </a:xfrm>
            <a:prstGeom prst="frame">
              <a:avLst>
                <a:gd name="adj1" fmla="val 6897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2" name="액자 41">
              <a:extLst>
                <a:ext uri="{FF2B5EF4-FFF2-40B4-BE49-F238E27FC236}">
                  <a16:creationId xmlns:a16="http://schemas.microsoft.com/office/drawing/2014/main" id="{BAE8F50D-41E7-73A6-7BBC-3A87FA917E3A}"/>
                </a:ext>
              </a:extLst>
            </p:cNvPr>
            <p:cNvSpPr/>
            <p:nvPr/>
          </p:nvSpPr>
          <p:spPr>
            <a:xfrm rot="2700000">
              <a:off x="2230992" y="5315018"/>
              <a:ext cx="501620" cy="344458"/>
            </a:xfrm>
            <a:prstGeom prst="frame">
              <a:avLst>
                <a:gd name="adj1" fmla="val 6897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13C58A43-4205-9393-386E-907486BE878E}"/>
                </a:ext>
              </a:extLst>
            </p:cNvPr>
            <p:cNvSpPr/>
            <p:nvPr/>
          </p:nvSpPr>
          <p:spPr>
            <a:xfrm>
              <a:off x="4333527" y="3286549"/>
              <a:ext cx="391887" cy="391887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b</a:t>
              </a:r>
              <a:endParaRPr lang="ko-KR" altLang="en-US" dirty="0"/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5ED2F784-B295-68A1-D550-0FB133ECB5FF}"/>
                </a:ext>
              </a:extLst>
            </p:cNvPr>
            <p:cNvSpPr/>
            <p:nvPr/>
          </p:nvSpPr>
          <p:spPr>
            <a:xfrm>
              <a:off x="4344557" y="5487247"/>
              <a:ext cx="391887" cy="391887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b</a:t>
              </a:r>
              <a:endParaRPr lang="ko-KR" altLang="en-US" dirty="0"/>
            </a:p>
          </p:txBody>
        </p: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6B8A16FB-78D3-76CB-0273-02AB5E3B0D7D}"/>
                </a:ext>
              </a:extLst>
            </p:cNvPr>
            <p:cNvSpPr/>
            <p:nvPr/>
          </p:nvSpPr>
          <p:spPr>
            <a:xfrm>
              <a:off x="2095552" y="5495044"/>
              <a:ext cx="391887" cy="391887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b</a:t>
              </a:r>
              <a:endParaRPr lang="ko-KR" altLang="en-US" dirty="0"/>
            </a:p>
          </p:txBody>
        </p: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082695D9-C1AC-C04C-F030-B5591201720B}"/>
                </a:ext>
              </a:extLst>
            </p:cNvPr>
            <p:cNvSpPr/>
            <p:nvPr/>
          </p:nvSpPr>
          <p:spPr>
            <a:xfrm>
              <a:off x="2072602" y="3266638"/>
              <a:ext cx="391887" cy="391887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b</a:t>
              </a:r>
              <a:endParaRPr lang="ko-KR" altLang="en-US" dirty="0"/>
            </a:p>
          </p:txBody>
        </p:sp>
        <p:sp>
          <p:nvSpPr>
            <p:cNvPr id="48" name="이등변 삼각형 47">
              <a:extLst>
                <a:ext uri="{FF2B5EF4-FFF2-40B4-BE49-F238E27FC236}">
                  <a16:creationId xmlns:a16="http://schemas.microsoft.com/office/drawing/2014/main" id="{6EDEA83D-B1F6-4A6D-1625-07D6D578D153}"/>
                </a:ext>
              </a:extLst>
            </p:cNvPr>
            <p:cNvSpPr/>
            <p:nvPr/>
          </p:nvSpPr>
          <p:spPr>
            <a:xfrm>
              <a:off x="1949804" y="3717967"/>
              <a:ext cx="514685" cy="243704"/>
            </a:xfrm>
            <a:prstGeom prst="triangl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이등변 삼각형 48">
              <a:extLst>
                <a:ext uri="{FF2B5EF4-FFF2-40B4-BE49-F238E27FC236}">
                  <a16:creationId xmlns:a16="http://schemas.microsoft.com/office/drawing/2014/main" id="{C86BA80C-2B9D-AFF9-8084-6A3685DBE052}"/>
                </a:ext>
              </a:extLst>
            </p:cNvPr>
            <p:cNvSpPr/>
            <p:nvPr/>
          </p:nvSpPr>
          <p:spPr>
            <a:xfrm>
              <a:off x="4349263" y="3733500"/>
              <a:ext cx="514685" cy="243704"/>
            </a:xfrm>
            <a:prstGeom prst="triangl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이등변 삼각형 49">
              <a:extLst>
                <a:ext uri="{FF2B5EF4-FFF2-40B4-BE49-F238E27FC236}">
                  <a16:creationId xmlns:a16="http://schemas.microsoft.com/office/drawing/2014/main" id="{9C10DADC-F04D-84DD-D416-C852B33D15F7}"/>
                </a:ext>
              </a:extLst>
            </p:cNvPr>
            <p:cNvSpPr/>
            <p:nvPr/>
          </p:nvSpPr>
          <p:spPr>
            <a:xfrm flipV="1">
              <a:off x="1930217" y="5187174"/>
              <a:ext cx="514685" cy="243704"/>
            </a:xfrm>
            <a:prstGeom prst="triangl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이등변 삼각형 50">
              <a:extLst>
                <a:ext uri="{FF2B5EF4-FFF2-40B4-BE49-F238E27FC236}">
                  <a16:creationId xmlns:a16="http://schemas.microsoft.com/office/drawing/2014/main" id="{95F1781B-ECA6-9399-F231-7B3F5A3A544A}"/>
                </a:ext>
              </a:extLst>
            </p:cNvPr>
            <p:cNvSpPr/>
            <p:nvPr/>
          </p:nvSpPr>
          <p:spPr>
            <a:xfrm flipV="1">
              <a:off x="4339622" y="5187174"/>
              <a:ext cx="514685" cy="243704"/>
            </a:xfrm>
            <a:prstGeom prst="triangl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이등변 삼각형 51">
              <a:extLst>
                <a:ext uri="{FF2B5EF4-FFF2-40B4-BE49-F238E27FC236}">
                  <a16:creationId xmlns:a16="http://schemas.microsoft.com/office/drawing/2014/main" id="{ACA886D4-773A-3BAA-2534-A58413ECFAA9}"/>
                </a:ext>
              </a:extLst>
            </p:cNvPr>
            <p:cNvSpPr/>
            <p:nvPr/>
          </p:nvSpPr>
          <p:spPr>
            <a:xfrm rot="5400000">
              <a:off x="3880187" y="3238063"/>
              <a:ext cx="514685" cy="243704"/>
            </a:xfrm>
            <a:prstGeom prst="triangl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이등변 삼각형 52">
              <a:extLst>
                <a:ext uri="{FF2B5EF4-FFF2-40B4-BE49-F238E27FC236}">
                  <a16:creationId xmlns:a16="http://schemas.microsoft.com/office/drawing/2014/main" id="{C2F24116-CF83-02DA-D5F5-C620F096564A}"/>
                </a:ext>
              </a:extLst>
            </p:cNvPr>
            <p:cNvSpPr/>
            <p:nvPr/>
          </p:nvSpPr>
          <p:spPr>
            <a:xfrm rot="5400000">
              <a:off x="3914599" y="5637935"/>
              <a:ext cx="514685" cy="243704"/>
            </a:xfrm>
            <a:prstGeom prst="triangl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이등변 삼각형 53">
              <a:extLst>
                <a:ext uri="{FF2B5EF4-FFF2-40B4-BE49-F238E27FC236}">
                  <a16:creationId xmlns:a16="http://schemas.microsoft.com/office/drawing/2014/main" id="{A2D532F9-AED3-BC56-512D-8FB06A91E51C}"/>
                </a:ext>
              </a:extLst>
            </p:cNvPr>
            <p:cNvSpPr/>
            <p:nvPr/>
          </p:nvSpPr>
          <p:spPr>
            <a:xfrm rot="16200000" flipH="1">
              <a:off x="2388442" y="3238063"/>
              <a:ext cx="514685" cy="243704"/>
            </a:xfrm>
            <a:prstGeom prst="triangl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이등변 삼각형 55">
              <a:extLst>
                <a:ext uri="{FF2B5EF4-FFF2-40B4-BE49-F238E27FC236}">
                  <a16:creationId xmlns:a16="http://schemas.microsoft.com/office/drawing/2014/main" id="{E432314B-A37D-D201-BFF9-94495C3F31A1}"/>
                </a:ext>
              </a:extLst>
            </p:cNvPr>
            <p:cNvSpPr/>
            <p:nvPr/>
          </p:nvSpPr>
          <p:spPr>
            <a:xfrm rot="16200000" flipH="1">
              <a:off x="2376844" y="5658927"/>
              <a:ext cx="514685" cy="243704"/>
            </a:xfrm>
            <a:prstGeom prst="triangl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6D0D7D1B-9C6D-43DA-CE4F-8EDCCD2B4AFF}"/>
                </a:ext>
              </a:extLst>
            </p:cNvPr>
            <p:cNvSpPr/>
            <p:nvPr/>
          </p:nvSpPr>
          <p:spPr>
            <a:xfrm>
              <a:off x="4119395" y="5957552"/>
              <a:ext cx="391887" cy="391887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c</a:t>
              </a:r>
              <a:endParaRPr lang="ko-KR" altLang="en-US" dirty="0"/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D2DE1232-A901-48CA-22B4-50FCB795E6C3}"/>
                </a:ext>
              </a:extLst>
            </p:cNvPr>
            <p:cNvSpPr/>
            <p:nvPr/>
          </p:nvSpPr>
          <p:spPr>
            <a:xfrm>
              <a:off x="4719628" y="5309026"/>
              <a:ext cx="391887" cy="391887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c</a:t>
              </a:r>
              <a:endParaRPr lang="ko-KR" altLang="en-US" dirty="0"/>
            </a:p>
          </p:txBody>
        </p: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54B278EB-E983-9B01-F415-B16F42872475}"/>
                </a:ext>
              </a:extLst>
            </p:cNvPr>
            <p:cNvSpPr/>
            <p:nvPr/>
          </p:nvSpPr>
          <p:spPr>
            <a:xfrm>
              <a:off x="2292573" y="5878613"/>
              <a:ext cx="391887" cy="391887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c</a:t>
              </a:r>
              <a:endParaRPr lang="ko-KR" altLang="en-US" dirty="0"/>
            </a:p>
          </p:txBody>
        </p:sp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84472874-7859-8E33-2B27-2B46E1848935}"/>
                </a:ext>
              </a:extLst>
            </p:cNvPr>
            <p:cNvSpPr/>
            <p:nvPr/>
          </p:nvSpPr>
          <p:spPr>
            <a:xfrm>
              <a:off x="1623091" y="5225717"/>
              <a:ext cx="391887" cy="391887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c</a:t>
              </a:r>
              <a:endParaRPr lang="ko-KR" altLang="en-US" dirty="0"/>
            </a:p>
          </p:txBody>
        </p:sp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C9EB1124-EB49-C16F-4573-953200D6EBAE}"/>
                </a:ext>
              </a:extLst>
            </p:cNvPr>
            <p:cNvSpPr/>
            <p:nvPr/>
          </p:nvSpPr>
          <p:spPr>
            <a:xfrm>
              <a:off x="4063438" y="2801283"/>
              <a:ext cx="391887" cy="391887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c</a:t>
              </a:r>
              <a:endParaRPr lang="ko-KR" altLang="en-US" dirty="0"/>
            </a:p>
          </p:txBody>
        </p:sp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1E437662-F2F7-0C48-7524-79BF2ED21E5B}"/>
                </a:ext>
              </a:extLst>
            </p:cNvPr>
            <p:cNvSpPr/>
            <p:nvPr/>
          </p:nvSpPr>
          <p:spPr>
            <a:xfrm>
              <a:off x="4787965" y="3521454"/>
              <a:ext cx="391887" cy="391887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c</a:t>
              </a:r>
              <a:endParaRPr lang="ko-KR" altLang="en-US" dirty="0"/>
            </a:p>
          </p:txBody>
        </p:sp>
        <p:sp>
          <p:nvSpPr>
            <p:cNvPr id="63" name="타원 62">
              <a:extLst>
                <a:ext uri="{FF2B5EF4-FFF2-40B4-BE49-F238E27FC236}">
                  <a16:creationId xmlns:a16="http://schemas.microsoft.com/office/drawing/2014/main" id="{76563A62-5E1A-5E85-03E2-2A5F4DC85FA6}"/>
                </a:ext>
              </a:extLst>
            </p:cNvPr>
            <p:cNvSpPr/>
            <p:nvPr/>
          </p:nvSpPr>
          <p:spPr>
            <a:xfrm>
              <a:off x="2286537" y="2833929"/>
              <a:ext cx="391887" cy="391887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c</a:t>
              </a:r>
              <a:endParaRPr lang="ko-KR" altLang="en-US" dirty="0"/>
            </a:p>
          </p:txBody>
        </p:sp>
        <p:sp>
          <p:nvSpPr>
            <p:cNvPr id="64" name="타원 63">
              <a:extLst>
                <a:ext uri="{FF2B5EF4-FFF2-40B4-BE49-F238E27FC236}">
                  <a16:creationId xmlns:a16="http://schemas.microsoft.com/office/drawing/2014/main" id="{00DE59F0-130F-11AC-FABA-A41B3D9DAF72}"/>
                </a:ext>
              </a:extLst>
            </p:cNvPr>
            <p:cNvSpPr/>
            <p:nvPr/>
          </p:nvSpPr>
          <p:spPr>
            <a:xfrm>
              <a:off x="1627681" y="3493238"/>
              <a:ext cx="391887" cy="391887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c</a:t>
              </a:r>
              <a:endParaRPr lang="ko-KR" altLang="en-US" dirty="0"/>
            </a:p>
          </p:txBody>
        </p:sp>
      </p:grpSp>
      <p:grpSp>
        <p:nvGrpSpPr>
          <p:cNvPr id="106" name="그룹 105">
            <a:extLst>
              <a:ext uri="{FF2B5EF4-FFF2-40B4-BE49-F238E27FC236}">
                <a16:creationId xmlns:a16="http://schemas.microsoft.com/office/drawing/2014/main" id="{7FA091C3-CBAA-69F1-2791-19CA28FFBA5A}"/>
              </a:ext>
            </a:extLst>
          </p:cNvPr>
          <p:cNvGrpSpPr/>
          <p:nvPr/>
        </p:nvGrpSpPr>
        <p:grpSpPr>
          <a:xfrm>
            <a:off x="1060585" y="3420632"/>
            <a:ext cx="4668318" cy="2482655"/>
            <a:chOff x="6034561" y="3004013"/>
            <a:chExt cx="4668318" cy="2482655"/>
          </a:xfrm>
        </p:grpSpPr>
        <p:pic>
          <p:nvPicPr>
            <p:cNvPr id="67" name="그림 66">
              <a:extLst>
                <a:ext uri="{FF2B5EF4-FFF2-40B4-BE49-F238E27FC236}">
                  <a16:creationId xmlns:a16="http://schemas.microsoft.com/office/drawing/2014/main" id="{E531FA45-FFFB-B0DE-B40C-070D26615A3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34561" y="3229155"/>
              <a:ext cx="4668318" cy="1958026"/>
            </a:xfrm>
            <a:prstGeom prst="rect">
              <a:avLst/>
            </a:prstGeom>
          </p:spPr>
        </p:pic>
        <p:sp>
          <p:nvSpPr>
            <p:cNvPr id="68" name="직각 삼각형 67">
              <a:extLst>
                <a:ext uri="{FF2B5EF4-FFF2-40B4-BE49-F238E27FC236}">
                  <a16:creationId xmlns:a16="http://schemas.microsoft.com/office/drawing/2014/main" id="{FE9419AE-72DD-A0B1-BD36-0F5842B7E096}"/>
                </a:ext>
              </a:extLst>
            </p:cNvPr>
            <p:cNvSpPr/>
            <p:nvPr/>
          </p:nvSpPr>
          <p:spPr>
            <a:xfrm flipH="1">
              <a:off x="6421079" y="4255775"/>
              <a:ext cx="431819" cy="771520"/>
            </a:xfrm>
            <a:prstGeom prst="rtTriangle">
              <a:avLst/>
            </a:prstGeom>
            <a:solidFill>
              <a:srgbClr val="FFC000"/>
            </a:solidFill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직각 삼각형 69">
              <a:extLst>
                <a:ext uri="{FF2B5EF4-FFF2-40B4-BE49-F238E27FC236}">
                  <a16:creationId xmlns:a16="http://schemas.microsoft.com/office/drawing/2014/main" id="{6ABE33AB-2508-1887-33F5-1CEE1E8FAC95}"/>
                </a:ext>
              </a:extLst>
            </p:cNvPr>
            <p:cNvSpPr/>
            <p:nvPr/>
          </p:nvSpPr>
          <p:spPr>
            <a:xfrm flipH="1" flipV="1">
              <a:off x="6433901" y="3488216"/>
              <a:ext cx="431820" cy="719952"/>
            </a:xfrm>
            <a:prstGeom prst="rtTriangle">
              <a:avLst/>
            </a:prstGeom>
            <a:solidFill>
              <a:srgbClr val="FFC000"/>
            </a:solidFill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직각 삼각형 70">
              <a:extLst>
                <a:ext uri="{FF2B5EF4-FFF2-40B4-BE49-F238E27FC236}">
                  <a16:creationId xmlns:a16="http://schemas.microsoft.com/office/drawing/2014/main" id="{662D80A7-AD1F-3EB7-4D1E-473C03738AAC}"/>
                </a:ext>
              </a:extLst>
            </p:cNvPr>
            <p:cNvSpPr/>
            <p:nvPr/>
          </p:nvSpPr>
          <p:spPr>
            <a:xfrm flipV="1">
              <a:off x="7297209" y="3518478"/>
              <a:ext cx="285858" cy="689690"/>
            </a:xfrm>
            <a:prstGeom prst="rtTriangle">
              <a:avLst/>
            </a:prstGeom>
            <a:solidFill>
              <a:srgbClr val="FFC000"/>
            </a:solidFill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직각 삼각형 71">
              <a:extLst>
                <a:ext uri="{FF2B5EF4-FFF2-40B4-BE49-F238E27FC236}">
                  <a16:creationId xmlns:a16="http://schemas.microsoft.com/office/drawing/2014/main" id="{7E6C9DF3-6015-8DF5-07DC-95B614F17180}"/>
                </a:ext>
              </a:extLst>
            </p:cNvPr>
            <p:cNvSpPr/>
            <p:nvPr/>
          </p:nvSpPr>
          <p:spPr>
            <a:xfrm>
              <a:off x="7305768" y="4296690"/>
              <a:ext cx="285858" cy="689690"/>
            </a:xfrm>
            <a:prstGeom prst="rtTriangle">
              <a:avLst/>
            </a:prstGeom>
            <a:solidFill>
              <a:srgbClr val="FFC000"/>
            </a:solidFill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타원 72">
              <a:extLst>
                <a:ext uri="{FF2B5EF4-FFF2-40B4-BE49-F238E27FC236}">
                  <a16:creationId xmlns:a16="http://schemas.microsoft.com/office/drawing/2014/main" id="{FE2EBC22-A6C8-92E5-DC41-D645F5CB8A1B}"/>
                </a:ext>
              </a:extLst>
            </p:cNvPr>
            <p:cNvSpPr/>
            <p:nvPr/>
          </p:nvSpPr>
          <p:spPr>
            <a:xfrm>
              <a:off x="6421079" y="3004013"/>
              <a:ext cx="391887" cy="391887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c</a:t>
              </a:r>
              <a:endParaRPr lang="ko-KR" altLang="en-US" dirty="0"/>
            </a:p>
          </p:txBody>
        </p:sp>
        <p:sp>
          <p:nvSpPr>
            <p:cNvPr id="74" name="타원 73">
              <a:extLst>
                <a:ext uri="{FF2B5EF4-FFF2-40B4-BE49-F238E27FC236}">
                  <a16:creationId xmlns:a16="http://schemas.microsoft.com/office/drawing/2014/main" id="{F720E6F9-AF4C-361A-B794-C1B5B9E44332}"/>
                </a:ext>
              </a:extLst>
            </p:cNvPr>
            <p:cNvSpPr/>
            <p:nvPr/>
          </p:nvSpPr>
          <p:spPr>
            <a:xfrm>
              <a:off x="7191074" y="3028143"/>
              <a:ext cx="391887" cy="391887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c</a:t>
              </a:r>
              <a:endParaRPr lang="ko-KR" altLang="en-US" dirty="0"/>
            </a:p>
          </p:txBody>
        </p:sp>
        <p:sp>
          <p:nvSpPr>
            <p:cNvPr id="75" name="타원 74">
              <a:extLst>
                <a:ext uri="{FF2B5EF4-FFF2-40B4-BE49-F238E27FC236}">
                  <a16:creationId xmlns:a16="http://schemas.microsoft.com/office/drawing/2014/main" id="{37D914ED-E57E-34CE-CD19-215CD602CAE0}"/>
                </a:ext>
              </a:extLst>
            </p:cNvPr>
            <p:cNvSpPr/>
            <p:nvPr/>
          </p:nvSpPr>
          <p:spPr>
            <a:xfrm>
              <a:off x="6324664" y="5083553"/>
              <a:ext cx="391887" cy="391887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c</a:t>
              </a:r>
              <a:endParaRPr lang="ko-KR" altLang="en-US" dirty="0"/>
            </a:p>
          </p:txBody>
        </p:sp>
        <p:sp>
          <p:nvSpPr>
            <p:cNvPr id="76" name="타원 75">
              <a:extLst>
                <a:ext uri="{FF2B5EF4-FFF2-40B4-BE49-F238E27FC236}">
                  <a16:creationId xmlns:a16="http://schemas.microsoft.com/office/drawing/2014/main" id="{DB2026BA-087C-FB1F-0953-302911C43FBE}"/>
                </a:ext>
              </a:extLst>
            </p:cNvPr>
            <p:cNvSpPr/>
            <p:nvPr/>
          </p:nvSpPr>
          <p:spPr>
            <a:xfrm>
              <a:off x="7181937" y="5094781"/>
              <a:ext cx="391887" cy="391887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c</a:t>
              </a:r>
              <a:endParaRPr lang="ko-KR" altLang="en-US" dirty="0"/>
            </a:p>
          </p:txBody>
        </p:sp>
        <p:sp>
          <p:nvSpPr>
            <p:cNvPr id="77" name="직각 삼각형 76">
              <a:extLst>
                <a:ext uri="{FF2B5EF4-FFF2-40B4-BE49-F238E27FC236}">
                  <a16:creationId xmlns:a16="http://schemas.microsoft.com/office/drawing/2014/main" id="{5651D317-E205-D5E0-82F1-00A20403999F}"/>
                </a:ext>
              </a:extLst>
            </p:cNvPr>
            <p:cNvSpPr/>
            <p:nvPr/>
          </p:nvSpPr>
          <p:spPr>
            <a:xfrm flipV="1">
              <a:off x="9271534" y="4255775"/>
              <a:ext cx="285858" cy="689690"/>
            </a:xfrm>
            <a:prstGeom prst="rtTriangle">
              <a:avLst/>
            </a:prstGeom>
            <a:solidFill>
              <a:srgbClr val="FF0000"/>
            </a:solidFill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직각 삼각형 77">
              <a:extLst>
                <a:ext uri="{FF2B5EF4-FFF2-40B4-BE49-F238E27FC236}">
                  <a16:creationId xmlns:a16="http://schemas.microsoft.com/office/drawing/2014/main" id="{79A624E3-59CE-14FA-48FB-F377887ECDDE}"/>
                </a:ext>
              </a:extLst>
            </p:cNvPr>
            <p:cNvSpPr/>
            <p:nvPr/>
          </p:nvSpPr>
          <p:spPr>
            <a:xfrm>
              <a:off x="9271534" y="3518478"/>
              <a:ext cx="285858" cy="689690"/>
            </a:xfrm>
            <a:prstGeom prst="rtTriangle">
              <a:avLst/>
            </a:prstGeom>
            <a:solidFill>
              <a:srgbClr val="FF0000"/>
            </a:solidFill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직각 삼각형 78">
              <a:extLst>
                <a:ext uri="{FF2B5EF4-FFF2-40B4-BE49-F238E27FC236}">
                  <a16:creationId xmlns:a16="http://schemas.microsoft.com/office/drawing/2014/main" id="{4D6A0676-23A3-835E-84B4-D35D0B1EEE69}"/>
                </a:ext>
              </a:extLst>
            </p:cNvPr>
            <p:cNvSpPr/>
            <p:nvPr/>
          </p:nvSpPr>
          <p:spPr>
            <a:xfrm flipH="1" flipV="1">
              <a:off x="7318591" y="4276233"/>
              <a:ext cx="285858" cy="689690"/>
            </a:xfrm>
            <a:prstGeom prst="rtTriangle">
              <a:avLst/>
            </a:prstGeom>
            <a:solidFill>
              <a:srgbClr val="FF0000"/>
            </a:solidFill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직각 삼각형 79">
              <a:extLst>
                <a:ext uri="{FF2B5EF4-FFF2-40B4-BE49-F238E27FC236}">
                  <a16:creationId xmlns:a16="http://schemas.microsoft.com/office/drawing/2014/main" id="{A3F25022-2AC9-4917-5817-BEBBF5398C19}"/>
                </a:ext>
              </a:extLst>
            </p:cNvPr>
            <p:cNvSpPr/>
            <p:nvPr/>
          </p:nvSpPr>
          <p:spPr>
            <a:xfrm flipH="1">
              <a:off x="7318591" y="3538936"/>
              <a:ext cx="285858" cy="689690"/>
            </a:xfrm>
            <a:prstGeom prst="rtTriangle">
              <a:avLst/>
            </a:prstGeom>
            <a:solidFill>
              <a:srgbClr val="FF0000"/>
            </a:solidFill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액자 80">
              <a:extLst>
                <a:ext uri="{FF2B5EF4-FFF2-40B4-BE49-F238E27FC236}">
                  <a16:creationId xmlns:a16="http://schemas.microsoft.com/office/drawing/2014/main" id="{12436F00-8421-B83A-B241-797AB56DC2B9}"/>
                </a:ext>
              </a:extLst>
            </p:cNvPr>
            <p:cNvSpPr/>
            <p:nvPr/>
          </p:nvSpPr>
          <p:spPr>
            <a:xfrm>
              <a:off x="7604449" y="3491303"/>
              <a:ext cx="1667085" cy="1535992"/>
            </a:xfrm>
            <a:prstGeom prst="frame">
              <a:avLst>
                <a:gd name="adj1" fmla="val 3764"/>
              </a:avLst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82" name="타원 81">
              <a:extLst>
                <a:ext uri="{FF2B5EF4-FFF2-40B4-BE49-F238E27FC236}">
                  <a16:creationId xmlns:a16="http://schemas.microsoft.com/office/drawing/2014/main" id="{079A1EEA-7F91-D702-5754-DDB00F73E5A4}"/>
                </a:ext>
              </a:extLst>
            </p:cNvPr>
            <p:cNvSpPr/>
            <p:nvPr/>
          </p:nvSpPr>
          <p:spPr>
            <a:xfrm>
              <a:off x="8210629" y="4445591"/>
              <a:ext cx="391887" cy="391887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a</a:t>
              </a:r>
              <a:endParaRPr lang="ko-KR" altLang="en-US" dirty="0"/>
            </a:p>
          </p:txBody>
        </p:sp>
        <p:sp>
          <p:nvSpPr>
            <p:cNvPr id="83" name="타원 82">
              <a:extLst>
                <a:ext uri="{FF2B5EF4-FFF2-40B4-BE49-F238E27FC236}">
                  <a16:creationId xmlns:a16="http://schemas.microsoft.com/office/drawing/2014/main" id="{7239522B-4AF9-6556-490F-FB79E4F0B1E3}"/>
                </a:ext>
              </a:extLst>
            </p:cNvPr>
            <p:cNvSpPr/>
            <p:nvPr/>
          </p:nvSpPr>
          <p:spPr>
            <a:xfrm>
              <a:off x="8906438" y="5074976"/>
              <a:ext cx="391887" cy="39188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d</a:t>
              </a:r>
              <a:endParaRPr lang="ko-KR" altLang="en-US" dirty="0"/>
            </a:p>
          </p:txBody>
        </p:sp>
        <p:sp>
          <p:nvSpPr>
            <p:cNvPr id="84" name="타원 83">
              <a:extLst>
                <a:ext uri="{FF2B5EF4-FFF2-40B4-BE49-F238E27FC236}">
                  <a16:creationId xmlns:a16="http://schemas.microsoft.com/office/drawing/2014/main" id="{9F1A7DFA-691C-80E1-9953-58DD723EFF7D}"/>
                </a:ext>
              </a:extLst>
            </p:cNvPr>
            <p:cNvSpPr/>
            <p:nvPr/>
          </p:nvSpPr>
          <p:spPr>
            <a:xfrm>
              <a:off x="7582961" y="5091797"/>
              <a:ext cx="391887" cy="39188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d</a:t>
              </a:r>
              <a:endParaRPr lang="ko-KR" altLang="en-US" dirty="0"/>
            </a:p>
          </p:txBody>
        </p:sp>
        <p:sp>
          <p:nvSpPr>
            <p:cNvPr id="85" name="타원 84">
              <a:extLst>
                <a:ext uri="{FF2B5EF4-FFF2-40B4-BE49-F238E27FC236}">
                  <a16:creationId xmlns:a16="http://schemas.microsoft.com/office/drawing/2014/main" id="{50FA32B7-27AE-5A28-A034-1DE7DC18439E}"/>
                </a:ext>
              </a:extLst>
            </p:cNvPr>
            <p:cNvSpPr/>
            <p:nvPr/>
          </p:nvSpPr>
          <p:spPr>
            <a:xfrm>
              <a:off x="9014858" y="3034914"/>
              <a:ext cx="391887" cy="39188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d</a:t>
              </a:r>
              <a:endParaRPr lang="ko-KR" altLang="en-US" dirty="0"/>
            </a:p>
          </p:txBody>
        </p:sp>
        <p:sp>
          <p:nvSpPr>
            <p:cNvPr id="86" name="타원 85">
              <a:extLst>
                <a:ext uri="{FF2B5EF4-FFF2-40B4-BE49-F238E27FC236}">
                  <a16:creationId xmlns:a16="http://schemas.microsoft.com/office/drawing/2014/main" id="{311CA62E-AF30-A262-57FF-649351C82234}"/>
                </a:ext>
              </a:extLst>
            </p:cNvPr>
            <p:cNvSpPr/>
            <p:nvPr/>
          </p:nvSpPr>
          <p:spPr>
            <a:xfrm>
              <a:off x="7639338" y="3028143"/>
              <a:ext cx="391887" cy="39188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d</a:t>
              </a:r>
              <a:endParaRPr lang="ko-KR" altLang="en-US" dirty="0"/>
            </a:p>
          </p:txBody>
        </p:sp>
        <p:sp>
          <p:nvSpPr>
            <p:cNvPr id="87" name="직각 삼각형 86">
              <a:extLst>
                <a:ext uri="{FF2B5EF4-FFF2-40B4-BE49-F238E27FC236}">
                  <a16:creationId xmlns:a16="http://schemas.microsoft.com/office/drawing/2014/main" id="{919A5CE0-C2BB-0860-BC4F-CDD5DE4D6012}"/>
                </a:ext>
              </a:extLst>
            </p:cNvPr>
            <p:cNvSpPr/>
            <p:nvPr/>
          </p:nvSpPr>
          <p:spPr>
            <a:xfrm flipH="1">
              <a:off x="9285503" y="4228626"/>
              <a:ext cx="285860" cy="771520"/>
            </a:xfrm>
            <a:prstGeom prst="rtTriangle">
              <a:avLst/>
            </a:prstGeom>
            <a:solidFill>
              <a:srgbClr val="FFC000"/>
            </a:solidFill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8" name="직각 삼각형 87">
              <a:extLst>
                <a:ext uri="{FF2B5EF4-FFF2-40B4-BE49-F238E27FC236}">
                  <a16:creationId xmlns:a16="http://schemas.microsoft.com/office/drawing/2014/main" id="{E83DA2ED-3134-82E0-14D9-0A2437F0FE34}"/>
                </a:ext>
              </a:extLst>
            </p:cNvPr>
            <p:cNvSpPr/>
            <p:nvPr/>
          </p:nvSpPr>
          <p:spPr>
            <a:xfrm flipH="1" flipV="1">
              <a:off x="9298325" y="3461067"/>
              <a:ext cx="285861" cy="719952"/>
            </a:xfrm>
            <a:prstGeom prst="rtTriangle">
              <a:avLst/>
            </a:prstGeom>
            <a:solidFill>
              <a:srgbClr val="FFC000"/>
            </a:solidFill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타원 88">
              <a:extLst>
                <a:ext uri="{FF2B5EF4-FFF2-40B4-BE49-F238E27FC236}">
                  <a16:creationId xmlns:a16="http://schemas.microsoft.com/office/drawing/2014/main" id="{94E9D700-B679-FCEA-B2FC-02C38A8E78C2}"/>
                </a:ext>
              </a:extLst>
            </p:cNvPr>
            <p:cNvSpPr/>
            <p:nvPr/>
          </p:nvSpPr>
          <p:spPr>
            <a:xfrm>
              <a:off x="9428433" y="3023047"/>
              <a:ext cx="391887" cy="391887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c</a:t>
              </a:r>
              <a:endParaRPr lang="ko-KR" altLang="en-US" dirty="0"/>
            </a:p>
          </p:txBody>
        </p:sp>
        <p:sp>
          <p:nvSpPr>
            <p:cNvPr id="90" name="타원 89">
              <a:extLst>
                <a:ext uri="{FF2B5EF4-FFF2-40B4-BE49-F238E27FC236}">
                  <a16:creationId xmlns:a16="http://schemas.microsoft.com/office/drawing/2014/main" id="{AAABEF16-0149-F631-F34A-B06412C3849D}"/>
                </a:ext>
              </a:extLst>
            </p:cNvPr>
            <p:cNvSpPr/>
            <p:nvPr/>
          </p:nvSpPr>
          <p:spPr>
            <a:xfrm>
              <a:off x="9327304" y="5060417"/>
              <a:ext cx="391887" cy="391887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c</a:t>
              </a:r>
              <a:endParaRPr lang="ko-KR" altLang="en-US" dirty="0"/>
            </a:p>
          </p:txBody>
        </p:sp>
        <p:sp>
          <p:nvSpPr>
            <p:cNvPr id="91" name="직각 삼각형 90">
              <a:extLst>
                <a:ext uri="{FF2B5EF4-FFF2-40B4-BE49-F238E27FC236}">
                  <a16:creationId xmlns:a16="http://schemas.microsoft.com/office/drawing/2014/main" id="{9D321E5D-51DD-1CCC-3360-7A06F2A8A653}"/>
                </a:ext>
              </a:extLst>
            </p:cNvPr>
            <p:cNvSpPr/>
            <p:nvPr/>
          </p:nvSpPr>
          <p:spPr>
            <a:xfrm flipV="1">
              <a:off x="10037053" y="3516850"/>
              <a:ext cx="356172" cy="689690"/>
            </a:xfrm>
            <a:prstGeom prst="rtTriangle">
              <a:avLst/>
            </a:prstGeom>
            <a:solidFill>
              <a:srgbClr val="FFC000"/>
            </a:solidFill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2" name="직각 삼각형 91">
              <a:extLst>
                <a:ext uri="{FF2B5EF4-FFF2-40B4-BE49-F238E27FC236}">
                  <a16:creationId xmlns:a16="http://schemas.microsoft.com/office/drawing/2014/main" id="{7E585694-8F1F-4B3D-A901-FC68F8716EC5}"/>
                </a:ext>
              </a:extLst>
            </p:cNvPr>
            <p:cNvSpPr/>
            <p:nvPr/>
          </p:nvSpPr>
          <p:spPr>
            <a:xfrm>
              <a:off x="10045612" y="4295062"/>
              <a:ext cx="356172" cy="689690"/>
            </a:xfrm>
            <a:prstGeom prst="rtTriangle">
              <a:avLst/>
            </a:prstGeom>
            <a:solidFill>
              <a:srgbClr val="FFC000"/>
            </a:solidFill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타원 92">
              <a:extLst>
                <a:ext uri="{FF2B5EF4-FFF2-40B4-BE49-F238E27FC236}">
                  <a16:creationId xmlns:a16="http://schemas.microsoft.com/office/drawing/2014/main" id="{53D39795-B806-56CA-1AFC-C814CC43F1F4}"/>
                </a:ext>
              </a:extLst>
            </p:cNvPr>
            <p:cNvSpPr/>
            <p:nvPr/>
          </p:nvSpPr>
          <p:spPr>
            <a:xfrm>
              <a:off x="10136080" y="3033211"/>
              <a:ext cx="391887" cy="391887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c</a:t>
              </a:r>
              <a:endParaRPr lang="ko-KR" altLang="en-US" dirty="0"/>
            </a:p>
          </p:txBody>
        </p:sp>
        <p:sp>
          <p:nvSpPr>
            <p:cNvPr id="94" name="타원 93">
              <a:extLst>
                <a:ext uri="{FF2B5EF4-FFF2-40B4-BE49-F238E27FC236}">
                  <a16:creationId xmlns:a16="http://schemas.microsoft.com/office/drawing/2014/main" id="{ADCEDE86-926B-D413-3E50-C3F5136541E1}"/>
                </a:ext>
              </a:extLst>
            </p:cNvPr>
            <p:cNvSpPr/>
            <p:nvPr/>
          </p:nvSpPr>
          <p:spPr>
            <a:xfrm>
              <a:off x="10034951" y="5070581"/>
              <a:ext cx="391887" cy="391887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c</a:t>
              </a:r>
              <a:endParaRPr lang="ko-KR" altLang="en-US" dirty="0"/>
            </a:p>
          </p:txBody>
        </p:sp>
        <p:sp>
          <p:nvSpPr>
            <p:cNvPr id="95" name="액자 94">
              <a:extLst>
                <a:ext uri="{FF2B5EF4-FFF2-40B4-BE49-F238E27FC236}">
                  <a16:creationId xmlns:a16="http://schemas.microsoft.com/office/drawing/2014/main" id="{83340626-942E-75AC-3F0B-233E0D868F00}"/>
                </a:ext>
              </a:extLst>
            </p:cNvPr>
            <p:cNvSpPr/>
            <p:nvPr/>
          </p:nvSpPr>
          <p:spPr>
            <a:xfrm>
              <a:off x="6873053" y="3498020"/>
              <a:ext cx="410185" cy="1486732"/>
            </a:xfrm>
            <a:prstGeom prst="frame">
              <a:avLst>
                <a:gd name="adj1" fmla="val 12145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97" name="타원 96">
              <a:extLst>
                <a:ext uri="{FF2B5EF4-FFF2-40B4-BE49-F238E27FC236}">
                  <a16:creationId xmlns:a16="http://schemas.microsoft.com/office/drawing/2014/main" id="{B1ABB0D9-14A8-A39A-451D-47EF0CF40B8F}"/>
                </a:ext>
              </a:extLst>
            </p:cNvPr>
            <p:cNvSpPr/>
            <p:nvPr/>
          </p:nvSpPr>
          <p:spPr>
            <a:xfrm>
              <a:off x="6752253" y="5091797"/>
              <a:ext cx="391887" cy="391887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b</a:t>
              </a:r>
              <a:endParaRPr lang="ko-KR" altLang="en-US" dirty="0"/>
            </a:p>
          </p:txBody>
        </p:sp>
        <p:sp>
          <p:nvSpPr>
            <p:cNvPr id="98" name="액자 97">
              <a:extLst>
                <a:ext uri="{FF2B5EF4-FFF2-40B4-BE49-F238E27FC236}">
                  <a16:creationId xmlns:a16="http://schemas.microsoft.com/office/drawing/2014/main" id="{1FC94600-600D-8C72-9B2E-2A592679E5F0}"/>
                </a:ext>
              </a:extLst>
            </p:cNvPr>
            <p:cNvSpPr/>
            <p:nvPr/>
          </p:nvSpPr>
          <p:spPr>
            <a:xfrm>
              <a:off x="9605444" y="3498020"/>
              <a:ext cx="410185" cy="1486732"/>
            </a:xfrm>
            <a:prstGeom prst="frame">
              <a:avLst>
                <a:gd name="adj1" fmla="val 12145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99" name="타원 98">
              <a:extLst>
                <a:ext uri="{FF2B5EF4-FFF2-40B4-BE49-F238E27FC236}">
                  <a16:creationId xmlns:a16="http://schemas.microsoft.com/office/drawing/2014/main" id="{6F8C2D6C-2136-E065-AE84-6E91D77C4EED}"/>
                </a:ext>
              </a:extLst>
            </p:cNvPr>
            <p:cNvSpPr/>
            <p:nvPr/>
          </p:nvSpPr>
          <p:spPr>
            <a:xfrm>
              <a:off x="9653725" y="5060416"/>
              <a:ext cx="391887" cy="391887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b</a:t>
              </a:r>
              <a:endParaRPr lang="ko-KR" altLang="en-US" dirty="0"/>
            </a:p>
          </p:txBody>
        </p:sp>
        <p:sp>
          <p:nvSpPr>
            <p:cNvPr id="101" name="이등변 삼각형 100">
              <a:extLst>
                <a:ext uri="{FF2B5EF4-FFF2-40B4-BE49-F238E27FC236}">
                  <a16:creationId xmlns:a16="http://schemas.microsoft.com/office/drawing/2014/main" id="{3E97E84D-A032-97A7-4C7D-C0ECBBDB696E}"/>
                </a:ext>
              </a:extLst>
            </p:cNvPr>
            <p:cNvSpPr/>
            <p:nvPr/>
          </p:nvSpPr>
          <p:spPr>
            <a:xfrm rot="16200000">
              <a:off x="9550455" y="4086082"/>
              <a:ext cx="1413459" cy="356172"/>
            </a:xfrm>
            <a:prstGeom prst="triangle">
              <a:avLst/>
            </a:prstGeom>
            <a:noFill/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2" name="타원 101">
              <a:extLst>
                <a:ext uri="{FF2B5EF4-FFF2-40B4-BE49-F238E27FC236}">
                  <a16:creationId xmlns:a16="http://schemas.microsoft.com/office/drawing/2014/main" id="{73D9178A-5F78-39EF-8B0E-32C97799D918}"/>
                </a:ext>
              </a:extLst>
            </p:cNvPr>
            <p:cNvSpPr/>
            <p:nvPr/>
          </p:nvSpPr>
          <p:spPr>
            <a:xfrm>
              <a:off x="10292392" y="4118738"/>
              <a:ext cx="391887" cy="391887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a</a:t>
              </a:r>
              <a:endParaRPr lang="ko-KR" altLang="en-US" dirty="0"/>
            </a:p>
          </p:txBody>
        </p:sp>
        <p:sp>
          <p:nvSpPr>
            <p:cNvPr id="103" name="이등변 삼각형 102">
              <a:extLst>
                <a:ext uri="{FF2B5EF4-FFF2-40B4-BE49-F238E27FC236}">
                  <a16:creationId xmlns:a16="http://schemas.microsoft.com/office/drawing/2014/main" id="{589693E7-2CAB-DD49-509B-0AEAED6B4932}"/>
                </a:ext>
              </a:extLst>
            </p:cNvPr>
            <p:cNvSpPr/>
            <p:nvPr/>
          </p:nvSpPr>
          <p:spPr>
            <a:xfrm rot="5400000" flipH="1">
              <a:off x="5914350" y="4060649"/>
              <a:ext cx="1413459" cy="356172"/>
            </a:xfrm>
            <a:prstGeom prst="triangle">
              <a:avLst/>
            </a:prstGeom>
            <a:noFill/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" name="타원 103">
              <a:extLst>
                <a:ext uri="{FF2B5EF4-FFF2-40B4-BE49-F238E27FC236}">
                  <a16:creationId xmlns:a16="http://schemas.microsoft.com/office/drawing/2014/main" id="{EE5EE422-CFD0-6B56-9793-06441EA4D126}"/>
                </a:ext>
              </a:extLst>
            </p:cNvPr>
            <p:cNvSpPr/>
            <p:nvPr/>
          </p:nvSpPr>
          <p:spPr>
            <a:xfrm>
              <a:off x="6211163" y="4093265"/>
              <a:ext cx="391887" cy="391887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a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8730316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그림 64">
            <a:extLst>
              <a:ext uri="{FF2B5EF4-FFF2-40B4-BE49-F238E27FC236}">
                <a16:creationId xmlns:a16="http://schemas.microsoft.com/office/drawing/2014/main" id="{0D52F2EC-AAEF-0802-4E04-72365BAADA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702" y="496818"/>
            <a:ext cx="2705712" cy="200331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8728E771-DD61-80BB-2E59-67A1C7CDF6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25143" y="323134"/>
            <a:ext cx="6675808" cy="895733"/>
          </a:xfrm>
        </p:spPr>
        <p:txBody>
          <a:bodyPr anchor="b">
            <a:normAutofit fontScale="90000"/>
          </a:bodyPr>
          <a:lstStyle/>
          <a:p>
            <a:r>
              <a:rPr lang="ko-KR" altLang="en-US" sz="4800" dirty="0"/>
              <a:t>부피 구하는 </a:t>
            </a:r>
            <a:r>
              <a:rPr lang="ko-KR" altLang="en-US" sz="4800"/>
              <a:t>과정</a:t>
            </a:r>
            <a:r>
              <a:rPr lang="en-US" altLang="ko-KR" sz="4800" dirty="0"/>
              <a:t>(</a:t>
            </a:r>
            <a:r>
              <a:rPr lang="ko-KR" altLang="en-US" sz="4800" dirty="0"/>
              <a:t>함수계산</a:t>
            </a:r>
            <a:r>
              <a:rPr lang="en-US" altLang="ko-KR" sz="4800" dirty="0"/>
              <a:t>)</a:t>
            </a:r>
            <a:r>
              <a:rPr lang="ko-KR" altLang="en-US" sz="4800" dirty="0"/>
              <a:t> 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77BE9A61-F9DC-4C2E-92DB-C508444C4A85}"/>
              </a:ext>
            </a:extLst>
          </p:cNvPr>
          <p:cNvSpPr/>
          <p:nvPr/>
        </p:nvSpPr>
        <p:spPr>
          <a:xfrm>
            <a:off x="158259" y="193484"/>
            <a:ext cx="577516" cy="57751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3" name="액자 2">
            <a:extLst>
              <a:ext uri="{FF2B5EF4-FFF2-40B4-BE49-F238E27FC236}">
                <a16:creationId xmlns:a16="http://schemas.microsoft.com/office/drawing/2014/main" id="{5799EA20-8BA7-5208-AA77-27B3F4247997}"/>
              </a:ext>
            </a:extLst>
          </p:cNvPr>
          <p:cNvSpPr/>
          <p:nvPr/>
        </p:nvSpPr>
        <p:spPr>
          <a:xfrm rot="465825">
            <a:off x="982920" y="1680364"/>
            <a:ext cx="944625" cy="759445"/>
          </a:xfrm>
          <a:prstGeom prst="frame">
            <a:avLst>
              <a:gd name="adj1" fmla="val 3764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액자 3">
            <a:extLst>
              <a:ext uri="{FF2B5EF4-FFF2-40B4-BE49-F238E27FC236}">
                <a16:creationId xmlns:a16="http://schemas.microsoft.com/office/drawing/2014/main" id="{0ABC588C-E674-A291-D581-D627FF9E1844}"/>
              </a:ext>
            </a:extLst>
          </p:cNvPr>
          <p:cNvSpPr/>
          <p:nvPr/>
        </p:nvSpPr>
        <p:spPr>
          <a:xfrm rot="20947090">
            <a:off x="1058816" y="693521"/>
            <a:ext cx="376499" cy="761027"/>
          </a:xfrm>
          <a:prstGeom prst="frame">
            <a:avLst>
              <a:gd name="adj1" fmla="val 12145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6D712F3D-DFAE-FBED-B384-6961301FF8A9}"/>
              </a:ext>
            </a:extLst>
          </p:cNvPr>
          <p:cNvSpPr/>
          <p:nvPr/>
        </p:nvSpPr>
        <p:spPr>
          <a:xfrm>
            <a:off x="1247065" y="1864142"/>
            <a:ext cx="391887" cy="39188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</a:t>
            </a:r>
            <a:endParaRPr lang="ko-KR" altLang="en-US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2F07FD4B-4CA6-857C-F8D4-6ADED095DDF2}"/>
              </a:ext>
            </a:extLst>
          </p:cNvPr>
          <p:cNvSpPr/>
          <p:nvPr/>
        </p:nvSpPr>
        <p:spPr>
          <a:xfrm>
            <a:off x="1051121" y="862486"/>
            <a:ext cx="391887" cy="39188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b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671C22-8647-C699-9E67-08E1CCF274AC}"/>
              </a:ext>
            </a:extLst>
          </p:cNvPr>
          <p:cNvSpPr txBox="1"/>
          <p:nvPr/>
        </p:nvSpPr>
        <p:spPr>
          <a:xfrm>
            <a:off x="372702" y="2641673"/>
            <a:ext cx="4489743" cy="668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     와 </a:t>
            </a:r>
            <a:r>
              <a:rPr lang="en-US" altLang="ko-KR" dirty="0"/>
              <a:t>       </a:t>
            </a:r>
            <a:r>
              <a:rPr lang="ko-KR" altLang="en-US" dirty="0"/>
              <a:t>는 아래의 삼각형을 밑면으로 하고 </a:t>
            </a:r>
            <a:endParaRPr lang="en-US" altLang="ko-KR" dirty="0"/>
          </a:p>
          <a:p>
            <a:r>
              <a:rPr lang="ko-KR" altLang="en-US" dirty="0"/>
              <a:t>각각 </a:t>
            </a:r>
            <a:r>
              <a:rPr lang="en-US" altLang="ko-KR" dirty="0"/>
              <a:t>D, d</a:t>
            </a:r>
            <a:r>
              <a:rPr lang="ko-KR" altLang="en-US" dirty="0"/>
              <a:t>를 높이로 하는 삼각 기둥이다</a:t>
            </a:r>
            <a:r>
              <a:rPr lang="en-US" altLang="ko-KR" dirty="0"/>
              <a:t>.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94F1E5C7-279C-299D-D957-B9D659EAF093}"/>
              </a:ext>
            </a:extLst>
          </p:cNvPr>
          <p:cNvGrpSpPr/>
          <p:nvPr/>
        </p:nvGrpSpPr>
        <p:grpSpPr>
          <a:xfrm>
            <a:off x="557492" y="3623355"/>
            <a:ext cx="2325039" cy="2493628"/>
            <a:chOff x="4445074" y="1944737"/>
            <a:chExt cx="2325039" cy="2493628"/>
          </a:xfrm>
        </p:grpSpPr>
        <p:sp>
          <p:nvSpPr>
            <p:cNvPr id="9" name="이등변 삼각형 8">
              <a:extLst>
                <a:ext uri="{FF2B5EF4-FFF2-40B4-BE49-F238E27FC236}">
                  <a16:creationId xmlns:a16="http://schemas.microsoft.com/office/drawing/2014/main" id="{C0C26C10-E588-9F3A-27F6-BFEF6AA4DAF0}"/>
                </a:ext>
              </a:extLst>
            </p:cNvPr>
            <p:cNvSpPr/>
            <p:nvPr/>
          </p:nvSpPr>
          <p:spPr>
            <a:xfrm rot="16200000">
              <a:off x="4084833" y="2796085"/>
              <a:ext cx="2493628" cy="790931"/>
            </a:xfrm>
            <a:prstGeom prst="triangl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70F89E88-27C9-C50A-2176-A8A4A41EF019}"/>
                    </a:ext>
                  </a:extLst>
                </p:cNvPr>
                <p:cNvSpPr txBox="1"/>
                <p:nvPr/>
              </p:nvSpPr>
              <p:spPr>
                <a:xfrm>
                  <a:off x="4445074" y="3599798"/>
                  <a:ext cx="1302766" cy="6090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num>
                          <m:den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oMath>
                    </m:oMathPara>
                  </a14:m>
                  <a:endParaRPr lang="en-US" altLang="ko-KR" b="0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70F89E88-27C9-C50A-2176-A8A4A41EF0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45074" y="3599798"/>
                  <a:ext cx="1302766" cy="609077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EB916547-196A-ED35-5AB6-B11666D2E65A}"/>
                    </a:ext>
                  </a:extLst>
                </p:cNvPr>
                <p:cNvSpPr txBox="1"/>
                <p:nvPr/>
              </p:nvSpPr>
              <p:spPr>
                <a:xfrm>
                  <a:off x="4449598" y="2151398"/>
                  <a:ext cx="1302766" cy="6090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num>
                          <m:den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oMath>
                    </m:oMathPara>
                  </a14:m>
                  <a:endParaRPr lang="en-US" altLang="ko-KR" b="0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EB916547-196A-ED35-5AB6-B11666D2E65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49598" y="2151398"/>
                  <a:ext cx="1302766" cy="60907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1E3F07BE-B686-8AC5-EEC5-F756C83B2AFA}"/>
                </a:ext>
              </a:extLst>
            </p:cNvPr>
            <p:cNvCxnSpPr>
              <a:cxnSpLocks/>
            </p:cNvCxnSpPr>
            <p:nvPr/>
          </p:nvCxnSpPr>
          <p:spPr>
            <a:xfrm>
              <a:off x="4794206" y="3194517"/>
              <a:ext cx="1103467" cy="0"/>
            </a:xfrm>
            <a:prstGeom prst="line">
              <a:avLst/>
            </a:prstGeom>
            <a:ln w="38100">
              <a:solidFill>
                <a:schemeClr val="bg1">
                  <a:lumMod val="95000"/>
                  <a:lumOff val="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4D2DB83E-4FDE-56F2-9F2A-D15F8A95F189}"/>
                    </a:ext>
                  </a:extLst>
                </p:cNvPr>
                <p:cNvSpPr txBox="1"/>
                <p:nvPr/>
              </p:nvSpPr>
              <p:spPr>
                <a:xfrm>
                  <a:off x="4573760" y="2823928"/>
                  <a:ext cx="130276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en-US" altLang="ko-KR" b="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4D2DB83E-4FDE-56F2-9F2A-D15F8A95F1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73760" y="2823928"/>
                  <a:ext cx="1302766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2DD8EB2B-C26D-26C0-46B1-00B3E2FF303D}"/>
                    </a:ext>
                  </a:extLst>
                </p:cNvPr>
                <p:cNvSpPr txBox="1"/>
                <p:nvPr/>
              </p:nvSpPr>
              <p:spPr>
                <a:xfrm>
                  <a:off x="4562056" y="3165755"/>
                  <a:ext cx="130276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en-US" altLang="ko-KR" b="0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2DD8EB2B-C26D-26C0-46B1-00B3E2FF30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62056" y="3165755"/>
                  <a:ext cx="1302766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CEA752E8-979E-701D-0818-9D04FB933C24}"/>
                    </a:ext>
                  </a:extLst>
                </p:cNvPr>
                <p:cNvSpPr txBox="1"/>
                <p:nvPr/>
              </p:nvSpPr>
              <p:spPr>
                <a:xfrm>
                  <a:off x="5467347" y="2996768"/>
                  <a:ext cx="130276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oMath>
                    </m:oMathPara>
                  </a14:m>
                  <a:endParaRPr lang="en-US" altLang="ko-KR" b="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CEA752E8-979E-701D-0818-9D04FB933C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67347" y="2996768"/>
                  <a:ext cx="1302766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2" name="1/2 액자 21">
            <a:extLst>
              <a:ext uri="{FF2B5EF4-FFF2-40B4-BE49-F238E27FC236}">
                <a16:creationId xmlns:a16="http://schemas.microsoft.com/office/drawing/2014/main" id="{1AE9E3DF-A9D8-720E-180E-563D58C1DCEB}"/>
              </a:ext>
            </a:extLst>
          </p:cNvPr>
          <p:cNvSpPr/>
          <p:nvPr/>
        </p:nvSpPr>
        <p:spPr>
          <a:xfrm>
            <a:off x="1605288" y="4654560"/>
            <a:ext cx="234243" cy="237026"/>
          </a:xfrm>
          <a:prstGeom prst="halfFrame">
            <a:avLst>
              <a:gd name="adj1" fmla="val 15748"/>
              <a:gd name="adj2" fmla="val 1550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C4A09FCD-1F23-9336-9F98-E0DD6252125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18489" y="1978946"/>
            <a:ext cx="2843776" cy="3236021"/>
          </a:xfrm>
          <a:prstGeom prst="rect">
            <a:avLst/>
          </a:prstGeom>
        </p:spPr>
      </p:pic>
      <p:sp>
        <p:nvSpPr>
          <p:cNvPr id="25" name="타원 24">
            <a:extLst>
              <a:ext uri="{FF2B5EF4-FFF2-40B4-BE49-F238E27FC236}">
                <a16:creationId xmlns:a16="http://schemas.microsoft.com/office/drawing/2014/main" id="{45233055-F9E6-CE45-063B-865D621C9EC9}"/>
              </a:ext>
            </a:extLst>
          </p:cNvPr>
          <p:cNvSpPr/>
          <p:nvPr/>
        </p:nvSpPr>
        <p:spPr>
          <a:xfrm>
            <a:off x="4633279" y="5281836"/>
            <a:ext cx="391887" cy="39188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14F450E-14EF-61FE-DAA2-6F8ABE5C75EB}"/>
                  </a:ext>
                </a:extLst>
              </p:cNvPr>
              <p:cNvSpPr txBox="1"/>
              <p:nvPr/>
            </p:nvSpPr>
            <p:spPr>
              <a:xfrm>
                <a:off x="2552350" y="3830016"/>
                <a:ext cx="1785248" cy="18330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삼각형의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넓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이</m:t>
                    </m:r>
                  </m:oMath>
                </a14:m>
                <a:r>
                  <a:rPr lang="ko-KR" altLang="en-US" dirty="0"/>
                  <a:t> </a:t>
                </a:r>
                <a:endParaRPr lang="en-US" altLang="ko-KR" dirty="0"/>
              </a:p>
              <a:p>
                <a14:m>
                  <m:oMath xmlns:m="http://schemas.openxmlformats.org/officeDocument/2006/math"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밑</m:t>
                    </m:r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면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의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넓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이</m:t>
                    </m:r>
                  </m:oMath>
                </a14:m>
                <a:r>
                  <a:rPr lang="ko-KR" altLang="en-US" dirty="0"/>
                  <a:t> </a:t>
                </a:r>
                <a:endParaRPr lang="en-US" altLang="ko-KR" dirty="0"/>
              </a:p>
              <a:p>
                <a14:m>
                  <m:oMath xmlns:m="http://schemas.openxmlformats.org/officeDocument/2006/math"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𝐿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𝑐𝑜𝑠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altLang="ko-KR" dirty="0"/>
                  <a:t> </a:t>
                </a:r>
              </a:p>
              <a:p>
                <a:endParaRPr lang="en-US" altLang="ko-KR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sSubSup>
                        <m:sSub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𝑐𝑜𝑠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𝜃</m:t>
                      </m:r>
                      <m:r>
                        <m:rPr>
                          <m:sty m:val="p"/>
                        </m:rPr>
                        <a:rPr lang="en-US" altLang="ko-KR">
                          <a:latin typeface="Cambria Math" panose="02040503050406030204" pitchFamily="18" charset="0"/>
                        </a:rPr>
                        <m:t>sin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⁡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altLang="ko-KR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14F450E-14EF-61FE-DAA2-6F8ABE5C75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2350" y="3830016"/>
                <a:ext cx="1785248" cy="1833066"/>
              </a:xfrm>
              <a:prstGeom prst="rect">
                <a:avLst/>
              </a:prstGeom>
              <a:blipFill>
                <a:blip r:embed="rId9"/>
                <a:stretch>
                  <a:fillRect l="-136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이등변 삼각형 26">
            <a:extLst>
              <a:ext uri="{FF2B5EF4-FFF2-40B4-BE49-F238E27FC236}">
                <a16:creationId xmlns:a16="http://schemas.microsoft.com/office/drawing/2014/main" id="{A1F54FA3-0A04-FBBD-2E4B-E985008290CF}"/>
              </a:ext>
            </a:extLst>
          </p:cNvPr>
          <p:cNvSpPr/>
          <p:nvPr/>
        </p:nvSpPr>
        <p:spPr>
          <a:xfrm rot="16200000">
            <a:off x="6148607" y="3920027"/>
            <a:ext cx="1799431" cy="442516"/>
          </a:xfrm>
          <a:prstGeom prst="triangle">
            <a:avLst>
              <a:gd name="adj" fmla="val 36027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6C23A614-C536-971F-E42E-31AC8F7A213C}"/>
              </a:ext>
            </a:extLst>
          </p:cNvPr>
          <p:cNvCxnSpPr>
            <a:cxnSpLocks/>
          </p:cNvCxnSpPr>
          <p:nvPr/>
        </p:nvCxnSpPr>
        <p:spPr>
          <a:xfrm flipV="1">
            <a:off x="6863755" y="4134554"/>
            <a:ext cx="399255" cy="237086"/>
          </a:xfrm>
          <a:prstGeom prst="line">
            <a:avLst/>
          </a:prstGeom>
          <a:ln w="38100">
            <a:solidFill>
              <a:schemeClr val="bg1">
                <a:lumMod val="95000"/>
                <a:lumOff val="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11C9178-B748-FB7E-2900-3EC86DCE521F}"/>
                  </a:ext>
                </a:extLst>
              </p:cNvPr>
              <p:cNvSpPr txBox="1"/>
              <p:nvPr/>
            </p:nvSpPr>
            <p:spPr>
              <a:xfrm>
                <a:off x="6359499" y="3949888"/>
                <a:ext cx="130276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altLang="ko-KR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11C9178-B748-FB7E-2900-3EC86DCE52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9499" y="3949888"/>
                <a:ext cx="1302766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4697299F-5245-6FB8-8868-F4E6D7C77485}"/>
                  </a:ext>
                </a:extLst>
              </p:cNvPr>
              <p:cNvSpPr txBox="1"/>
              <p:nvPr/>
            </p:nvSpPr>
            <p:spPr>
              <a:xfrm>
                <a:off x="6359499" y="4268455"/>
                <a:ext cx="130276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altLang="ko-KR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4697299F-5245-6FB8-8868-F4E6D7C774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9499" y="4268455"/>
                <a:ext cx="1302766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04A54CDC-84A1-2519-E511-54F303AC27AB}"/>
                  </a:ext>
                </a:extLst>
              </p:cNvPr>
              <p:cNvSpPr txBox="1"/>
              <p:nvPr/>
            </p:nvSpPr>
            <p:spPr>
              <a:xfrm>
                <a:off x="7229596" y="3949888"/>
                <a:ext cx="39494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altLang="ko-KR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04A54CDC-84A1-2519-E511-54F303AC27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9596" y="3949888"/>
                <a:ext cx="394944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6CEC935-1532-32D2-7565-DEF1F48E4F77}"/>
                  </a:ext>
                </a:extLst>
              </p:cNvPr>
              <p:cNvSpPr txBox="1"/>
              <p:nvPr/>
            </p:nvSpPr>
            <p:spPr>
              <a:xfrm>
                <a:off x="6212372" y="3445944"/>
                <a:ext cx="1302766" cy="6090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ko-K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en-US" altLang="ko-K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altLang="ko-KR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6CEC935-1532-32D2-7565-DEF1F48E4F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2372" y="3445944"/>
                <a:ext cx="1302766" cy="60907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6702525F-C5B6-426D-EAF5-63F354E26CD3}"/>
                  </a:ext>
                </a:extLst>
              </p:cNvPr>
              <p:cNvSpPr txBox="1"/>
              <p:nvPr/>
            </p:nvSpPr>
            <p:spPr>
              <a:xfrm>
                <a:off x="6202012" y="4439093"/>
                <a:ext cx="1302766" cy="6090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ko-K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en-US" altLang="ko-K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altLang="ko-KR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6702525F-C5B6-426D-EAF5-63F354E26C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2012" y="4439093"/>
                <a:ext cx="1302766" cy="60907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DB5367AF-5E02-08F3-94D1-8A7FCA7D7883}"/>
              </a:ext>
            </a:extLst>
          </p:cNvPr>
          <p:cNvCxnSpPr>
            <a:cxnSpLocks/>
          </p:cNvCxnSpPr>
          <p:nvPr/>
        </p:nvCxnSpPr>
        <p:spPr>
          <a:xfrm flipH="1" flipV="1">
            <a:off x="5555152" y="2256029"/>
            <a:ext cx="1728431" cy="985540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DF93821E-06A9-0AD9-FE95-1D7156643826}"/>
                  </a:ext>
                </a:extLst>
              </p:cNvPr>
              <p:cNvSpPr txBox="1"/>
              <p:nvPr/>
            </p:nvSpPr>
            <p:spPr>
              <a:xfrm>
                <a:off x="5994185" y="2161156"/>
                <a:ext cx="130276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높</m:t>
                      </m:r>
                      <m:r>
                        <a:rPr lang="ko-KR" alt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이</m:t>
                      </m:r>
                      <m:r>
                        <a:rPr lang="en-US" altLang="ko-K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altLang="ko-K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altLang="ko-KR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DF93821E-06A9-0AD9-FE95-1D71566438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4185" y="2161156"/>
                <a:ext cx="1302766" cy="369332"/>
              </a:xfrm>
              <a:prstGeom prst="rect">
                <a:avLst/>
              </a:prstGeom>
              <a:blipFill>
                <a:blip r:embed="rId15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7" name="그림 106">
            <a:extLst>
              <a:ext uri="{FF2B5EF4-FFF2-40B4-BE49-F238E27FC236}">
                <a16:creationId xmlns:a16="http://schemas.microsoft.com/office/drawing/2014/main" id="{C03663F8-CFF9-88FB-4327-9A8061880606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992746" y="2420856"/>
            <a:ext cx="1898264" cy="2792850"/>
          </a:xfrm>
          <a:prstGeom prst="rect">
            <a:avLst/>
          </a:prstGeom>
        </p:spPr>
      </p:pic>
      <p:sp>
        <p:nvSpPr>
          <p:cNvPr id="108" name="타원 107">
            <a:extLst>
              <a:ext uri="{FF2B5EF4-FFF2-40B4-BE49-F238E27FC236}">
                <a16:creationId xmlns:a16="http://schemas.microsoft.com/office/drawing/2014/main" id="{CFDD9B6E-EE33-D052-8052-9769EAD853A2}"/>
              </a:ext>
            </a:extLst>
          </p:cNvPr>
          <p:cNvSpPr/>
          <p:nvPr/>
        </p:nvSpPr>
        <p:spPr>
          <a:xfrm>
            <a:off x="9704071" y="1760028"/>
            <a:ext cx="391887" cy="39188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b</a:t>
            </a:r>
            <a:endParaRPr lang="ko-KR" altLang="en-US" dirty="0"/>
          </a:p>
        </p:txBody>
      </p:sp>
      <p:sp>
        <p:nvSpPr>
          <p:cNvPr id="109" name="이등변 삼각형 108">
            <a:extLst>
              <a:ext uri="{FF2B5EF4-FFF2-40B4-BE49-F238E27FC236}">
                <a16:creationId xmlns:a16="http://schemas.microsoft.com/office/drawing/2014/main" id="{7254A9D6-7DC0-BFD6-CDE6-C6B383BDB3BE}"/>
              </a:ext>
            </a:extLst>
          </p:cNvPr>
          <p:cNvSpPr/>
          <p:nvPr/>
        </p:nvSpPr>
        <p:spPr>
          <a:xfrm rot="16200000">
            <a:off x="9371356" y="3880722"/>
            <a:ext cx="1799431" cy="442516"/>
          </a:xfrm>
          <a:prstGeom prst="triangle">
            <a:avLst>
              <a:gd name="adj" fmla="val 36027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0" name="직선 연결선 109">
            <a:extLst>
              <a:ext uri="{FF2B5EF4-FFF2-40B4-BE49-F238E27FC236}">
                <a16:creationId xmlns:a16="http://schemas.microsoft.com/office/drawing/2014/main" id="{0975E85A-AC3D-1531-9312-F37F66514DF8}"/>
              </a:ext>
            </a:extLst>
          </p:cNvPr>
          <p:cNvCxnSpPr>
            <a:cxnSpLocks/>
          </p:cNvCxnSpPr>
          <p:nvPr/>
        </p:nvCxnSpPr>
        <p:spPr>
          <a:xfrm flipV="1">
            <a:off x="10086504" y="4095249"/>
            <a:ext cx="399255" cy="237086"/>
          </a:xfrm>
          <a:prstGeom prst="line">
            <a:avLst/>
          </a:prstGeom>
          <a:ln w="38100">
            <a:solidFill>
              <a:schemeClr val="bg1">
                <a:lumMod val="95000"/>
                <a:lumOff val="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B07A949E-31DA-B914-DA4D-A5E22187FD2A}"/>
                  </a:ext>
                </a:extLst>
              </p:cNvPr>
              <p:cNvSpPr txBox="1"/>
              <p:nvPr/>
            </p:nvSpPr>
            <p:spPr>
              <a:xfrm>
                <a:off x="9582248" y="3910583"/>
                <a:ext cx="130276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altLang="ko-KR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B07A949E-31DA-B914-DA4D-A5E22187FD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82248" y="3910583"/>
                <a:ext cx="1302766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F9EACCC0-6EAD-3067-5972-AAF61E4D903F}"/>
                  </a:ext>
                </a:extLst>
              </p:cNvPr>
              <p:cNvSpPr txBox="1"/>
              <p:nvPr/>
            </p:nvSpPr>
            <p:spPr>
              <a:xfrm>
                <a:off x="9582248" y="4229150"/>
                <a:ext cx="130276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altLang="ko-KR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F9EACCC0-6EAD-3067-5972-AAF61E4D90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82248" y="4229150"/>
                <a:ext cx="1302766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CECA661E-D9A3-4777-279F-0602201CA16C}"/>
                  </a:ext>
                </a:extLst>
              </p:cNvPr>
              <p:cNvSpPr txBox="1"/>
              <p:nvPr/>
            </p:nvSpPr>
            <p:spPr>
              <a:xfrm>
                <a:off x="10492330" y="3906219"/>
                <a:ext cx="345558" cy="3726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altLang="ko-KR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CECA661E-D9A3-4777-279F-0602201CA1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92330" y="3906219"/>
                <a:ext cx="345558" cy="372659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77D065C4-5342-3CA5-846B-899D83BA894D}"/>
                  </a:ext>
                </a:extLst>
              </p:cNvPr>
              <p:cNvSpPr txBox="1"/>
              <p:nvPr/>
            </p:nvSpPr>
            <p:spPr>
              <a:xfrm>
                <a:off x="9435121" y="3406639"/>
                <a:ext cx="1302766" cy="6090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ko-K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en-US" altLang="ko-K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altLang="ko-KR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77D065C4-5342-3CA5-846B-899D83BA89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35121" y="3406639"/>
                <a:ext cx="1302766" cy="609077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09E279E2-1095-CE4A-6CAB-108A18D36EE8}"/>
                  </a:ext>
                </a:extLst>
              </p:cNvPr>
              <p:cNvSpPr txBox="1"/>
              <p:nvPr/>
            </p:nvSpPr>
            <p:spPr>
              <a:xfrm>
                <a:off x="9424761" y="4399788"/>
                <a:ext cx="1302766" cy="6090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ko-K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en-US" altLang="ko-K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altLang="ko-KR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09E279E2-1095-CE4A-6CAB-108A18D36E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24761" y="4399788"/>
                <a:ext cx="1302766" cy="609077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6" name="직선 화살표 연결선 115">
            <a:extLst>
              <a:ext uri="{FF2B5EF4-FFF2-40B4-BE49-F238E27FC236}">
                <a16:creationId xmlns:a16="http://schemas.microsoft.com/office/drawing/2014/main" id="{6314C2A8-2486-AEF2-6C98-B81E044921B8}"/>
              </a:ext>
            </a:extLst>
          </p:cNvPr>
          <p:cNvCxnSpPr>
            <a:cxnSpLocks/>
          </p:cNvCxnSpPr>
          <p:nvPr/>
        </p:nvCxnSpPr>
        <p:spPr>
          <a:xfrm flipH="1" flipV="1">
            <a:off x="9797143" y="2693076"/>
            <a:ext cx="706371" cy="441367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9" name="액자 118">
            <a:extLst>
              <a:ext uri="{FF2B5EF4-FFF2-40B4-BE49-F238E27FC236}">
                <a16:creationId xmlns:a16="http://schemas.microsoft.com/office/drawing/2014/main" id="{09F6E938-1E76-458B-1544-449672ADEB5A}"/>
              </a:ext>
            </a:extLst>
          </p:cNvPr>
          <p:cNvSpPr/>
          <p:nvPr/>
        </p:nvSpPr>
        <p:spPr>
          <a:xfrm>
            <a:off x="2573077" y="5001695"/>
            <a:ext cx="1686775" cy="766587"/>
          </a:xfrm>
          <a:prstGeom prst="frame">
            <a:avLst>
              <a:gd name="adj1" fmla="val 689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0" name="액자 119">
            <a:extLst>
              <a:ext uri="{FF2B5EF4-FFF2-40B4-BE49-F238E27FC236}">
                <a16:creationId xmlns:a16="http://schemas.microsoft.com/office/drawing/2014/main" id="{480F4E2A-4CEA-4C75-7AEA-C8B6BA8B44C9}"/>
              </a:ext>
            </a:extLst>
          </p:cNvPr>
          <p:cNvSpPr/>
          <p:nvPr/>
        </p:nvSpPr>
        <p:spPr>
          <a:xfrm>
            <a:off x="4814560" y="5822848"/>
            <a:ext cx="1950243" cy="737170"/>
          </a:xfrm>
          <a:prstGeom prst="frame">
            <a:avLst>
              <a:gd name="adj1" fmla="val 689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75616634-82A7-9653-322D-C1781B676E6B}"/>
                  </a:ext>
                </a:extLst>
              </p:cNvPr>
              <p:cNvSpPr txBox="1"/>
              <p:nvPr/>
            </p:nvSpPr>
            <p:spPr>
              <a:xfrm>
                <a:off x="4785258" y="5304833"/>
                <a:ext cx="1302766" cy="11653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i="1">
                          <a:latin typeface="Cambria Math" panose="02040503050406030204" pitchFamily="18" charset="0"/>
                        </a:rPr>
                        <m:t>의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부</m:t>
                      </m:r>
                      <m:r>
                        <a:rPr lang="ko-KR" altLang="en-US" i="1" smtClean="0">
                          <a:latin typeface="Cambria Math" panose="02040503050406030204" pitchFamily="18" charset="0"/>
                        </a:rPr>
                        <m:t>피</m:t>
                      </m:r>
                    </m:oMath>
                  </m:oMathPara>
                </a14:m>
                <a:endParaRPr lang="en-US" altLang="ko-KR" i="1" dirty="0">
                  <a:latin typeface="Cambria Math" panose="02040503050406030204" pitchFamily="18" charset="0"/>
                </a:endParaRPr>
              </a:p>
              <a:p>
                <a:endParaRPr lang="en-US" altLang="ko-KR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𝐷</m:t>
                      </m:r>
                      <m:sSubSup>
                        <m:sSub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𝑐𝑜𝑠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𝜃</m:t>
                      </m:r>
                      <m:r>
                        <m:rPr>
                          <m:sty m:val="p"/>
                        </m:rPr>
                        <a:rPr lang="en-US" altLang="ko-KR">
                          <a:latin typeface="Cambria Math" panose="02040503050406030204" pitchFamily="18" charset="0"/>
                        </a:rPr>
                        <m:t>sin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⁡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altLang="ko-KR" b="0" dirty="0"/>
              </a:p>
            </p:txBody>
          </p:sp>
        </mc:Choice>
        <mc:Fallback xmlns="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75616634-82A7-9653-322D-C1781B676E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5258" y="5304833"/>
                <a:ext cx="1302766" cy="1165319"/>
              </a:xfrm>
              <a:prstGeom prst="rect">
                <a:avLst/>
              </a:prstGeom>
              <a:blipFill>
                <a:blip r:embed="rId22"/>
                <a:stretch>
                  <a:fillRect r="-3785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2B29D98B-E312-2377-72EB-F7FCF2B7967F}"/>
                  </a:ext>
                </a:extLst>
              </p:cNvPr>
              <p:cNvSpPr txBox="1"/>
              <p:nvPr/>
            </p:nvSpPr>
            <p:spPr>
              <a:xfrm>
                <a:off x="9750433" y="2429718"/>
                <a:ext cx="130276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높</m:t>
                      </m:r>
                      <m:r>
                        <a:rPr lang="ko-KR" alt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이</m:t>
                      </m:r>
                      <m:r>
                        <a:rPr lang="en-US" altLang="ko-K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US" altLang="ko-KR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2B29D98B-E312-2377-72EB-F7FCF2B796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50433" y="2429718"/>
                <a:ext cx="1302766" cy="369332"/>
              </a:xfrm>
              <a:prstGeom prst="rect">
                <a:avLst/>
              </a:prstGeom>
              <a:blipFill>
                <a:blip r:embed="rId23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520AC616-5364-AF27-0E03-6F6637AC1F11}"/>
                  </a:ext>
                </a:extLst>
              </p:cNvPr>
              <p:cNvSpPr txBox="1"/>
              <p:nvPr/>
            </p:nvSpPr>
            <p:spPr>
              <a:xfrm>
                <a:off x="8847562" y="5285976"/>
                <a:ext cx="1302766" cy="11653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i="1" smtClean="0">
                          <a:latin typeface="Cambria Math" panose="02040503050406030204" pitchFamily="18" charset="0"/>
                        </a:rPr>
                        <m:t>의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부</m:t>
                      </m:r>
                      <m:r>
                        <a:rPr lang="ko-KR" altLang="en-US" i="1" smtClean="0">
                          <a:latin typeface="Cambria Math" panose="02040503050406030204" pitchFamily="18" charset="0"/>
                        </a:rPr>
                        <m:t>피</m:t>
                      </m:r>
                    </m:oMath>
                  </m:oMathPara>
                </a14:m>
                <a:endParaRPr lang="en-US" altLang="ko-KR" i="1" dirty="0">
                  <a:latin typeface="Cambria Math" panose="02040503050406030204" pitchFamily="18" charset="0"/>
                </a:endParaRPr>
              </a:p>
              <a:p>
                <a:endParaRPr lang="en-US" altLang="ko-KR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𝑑</m:t>
                      </m:r>
                      <m:sSubSup>
                        <m:sSub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𝑐𝑜𝑠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𝜃</m:t>
                      </m:r>
                      <m:r>
                        <m:rPr>
                          <m:sty m:val="p"/>
                        </m:rPr>
                        <a:rPr lang="en-US" altLang="ko-KR">
                          <a:latin typeface="Cambria Math" panose="02040503050406030204" pitchFamily="18" charset="0"/>
                        </a:rPr>
                        <m:t>sin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⁡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altLang="ko-KR" b="0" dirty="0"/>
              </a:p>
            </p:txBody>
          </p:sp>
        </mc:Choice>
        <mc:Fallback xmlns="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520AC616-5364-AF27-0E03-6F6637AC1F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7562" y="5285976"/>
                <a:ext cx="1302766" cy="1165319"/>
              </a:xfrm>
              <a:prstGeom prst="rect">
                <a:avLst/>
              </a:prstGeom>
              <a:blipFill>
                <a:blip r:embed="rId24"/>
                <a:stretch>
                  <a:fillRect r="-3551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4" name="타원 123">
            <a:extLst>
              <a:ext uri="{FF2B5EF4-FFF2-40B4-BE49-F238E27FC236}">
                <a16:creationId xmlns:a16="http://schemas.microsoft.com/office/drawing/2014/main" id="{CAE31A15-1796-D9DC-D41D-17A923A832FF}"/>
              </a:ext>
            </a:extLst>
          </p:cNvPr>
          <p:cNvSpPr/>
          <p:nvPr/>
        </p:nvSpPr>
        <p:spPr>
          <a:xfrm>
            <a:off x="8667963" y="5271195"/>
            <a:ext cx="391887" cy="39188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b</a:t>
            </a:r>
            <a:endParaRPr lang="ko-KR" altLang="en-US" dirty="0"/>
          </a:p>
        </p:txBody>
      </p:sp>
      <p:sp>
        <p:nvSpPr>
          <p:cNvPr id="125" name="타원 124">
            <a:extLst>
              <a:ext uri="{FF2B5EF4-FFF2-40B4-BE49-F238E27FC236}">
                <a16:creationId xmlns:a16="http://schemas.microsoft.com/office/drawing/2014/main" id="{466CFAF1-4E9D-8A56-2ADA-D083683FBBA7}"/>
              </a:ext>
            </a:extLst>
          </p:cNvPr>
          <p:cNvSpPr/>
          <p:nvPr/>
        </p:nvSpPr>
        <p:spPr>
          <a:xfrm>
            <a:off x="5967612" y="1426070"/>
            <a:ext cx="391887" cy="39188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</a:t>
            </a:r>
            <a:endParaRPr lang="ko-KR" altLang="en-US" dirty="0"/>
          </a:p>
        </p:txBody>
      </p:sp>
      <p:sp>
        <p:nvSpPr>
          <p:cNvPr id="126" name="액자 125">
            <a:extLst>
              <a:ext uri="{FF2B5EF4-FFF2-40B4-BE49-F238E27FC236}">
                <a16:creationId xmlns:a16="http://schemas.microsoft.com/office/drawing/2014/main" id="{5069100C-1843-50BF-21CB-71F0A7E961FB}"/>
              </a:ext>
            </a:extLst>
          </p:cNvPr>
          <p:cNvSpPr/>
          <p:nvPr/>
        </p:nvSpPr>
        <p:spPr>
          <a:xfrm>
            <a:off x="8822021" y="5822848"/>
            <a:ext cx="1950243" cy="737170"/>
          </a:xfrm>
          <a:prstGeom prst="frame">
            <a:avLst>
              <a:gd name="adj1" fmla="val 689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1" name="타원 130">
            <a:extLst>
              <a:ext uri="{FF2B5EF4-FFF2-40B4-BE49-F238E27FC236}">
                <a16:creationId xmlns:a16="http://schemas.microsoft.com/office/drawing/2014/main" id="{9FD6B3E4-9F55-248B-0F97-16FE7901D20D}"/>
              </a:ext>
            </a:extLst>
          </p:cNvPr>
          <p:cNvSpPr/>
          <p:nvPr/>
        </p:nvSpPr>
        <p:spPr>
          <a:xfrm>
            <a:off x="303620" y="2527615"/>
            <a:ext cx="391887" cy="39188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</a:t>
            </a:r>
            <a:endParaRPr lang="ko-KR" altLang="en-US" dirty="0"/>
          </a:p>
        </p:txBody>
      </p:sp>
      <p:sp>
        <p:nvSpPr>
          <p:cNvPr id="132" name="타원 131">
            <a:extLst>
              <a:ext uri="{FF2B5EF4-FFF2-40B4-BE49-F238E27FC236}">
                <a16:creationId xmlns:a16="http://schemas.microsoft.com/office/drawing/2014/main" id="{F7979374-489D-11DA-CB07-CD6D049F59C0}"/>
              </a:ext>
            </a:extLst>
          </p:cNvPr>
          <p:cNvSpPr/>
          <p:nvPr/>
        </p:nvSpPr>
        <p:spPr>
          <a:xfrm>
            <a:off x="1012931" y="2532493"/>
            <a:ext cx="391887" cy="39188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b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208655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그림 64">
            <a:extLst>
              <a:ext uri="{FF2B5EF4-FFF2-40B4-BE49-F238E27FC236}">
                <a16:creationId xmlns:a16="http://schemas.microsoft.com/office/drawing/2014/main" id="{0D52F2EC-AAEF-0802-4E04-72365BAADA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702" y="496818"/>
            <a:ext cx="2705712" cy="200331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8728E771-DD61-80BB-2E59-67A1C7CDF6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25143" y="323134"/>
            <a:ext cx="6675808" cy="895733"/>
          </a:xfrm>
        </p:spPr>
        <p:txBody>
          <a:bodyPr anchor="b">
            <a:normAutofit fontScale="90000"/>
          </a:bodyPr>
          <a:lstStyle/>
          <a:p>
            <a:r>
              <a:rPr lang="ko-KR" altLang="en-US" sz="4800" dirty="0"/>
              <a:t>부피 구하는 </a:t>
            </a:r>
            <a:r>
              <a:rPr lang="ko-KR" altLang="en-US" sz="4800"/>
              <a:t>과정</a:t>
            </a:r>
            <a:r>
              <a:rPr lang="en-US" altLang="ko-KR" sz="4800" dirty="0"/>
              <a:t>(</a:t>
            </a:r>
            <a:r>
              <a:rPr lang="ko-KR" altLang="en-US" sz="4800" dirty="0"/>
              <a:t>함수계산</a:t>
            </a:r>
            <a:r>
              <a:rPr lang="en-US" altLang="ko-KR" sz="4800" dirty="0"/>
              <a:t>)</a:t>
            </a:r>
            <a:r>
              <a:rPr lang="ko-KR" altLang="en-US" sz="4800" dirty="0"/>
              <a:t> 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77BE9A61-F9DC-4C2E-92DB-C508444C4A85}"/>
              </a:ext>
            </a:extLst>
          </p:cNvPr>
          <p:cNvSpPr/>
          <p:nvPr/>
        </p:nvSpPr>
        <p:spPr>
          <a:xfrm>
            <a:off x="158259" y="193484"/>
            <a:ext cx="577516" cy="57751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5671C22-8647-C699-9E67-08E1CCF274AC}"/>
                  </a:ext>
                </a:extLst>
              </p:cNvPr>
              <p:cNvSpPr txBox="1"/>
              <p:nvPr/>
            </p:nvSpPr>
            <p:spPr>
              <a:xfrm>
                <a:off x="372702" y="2641673"/>
                <a:ext cx="4489743" cy="7855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/>
                  <a:t>    와       는 아래의 삼각형을 밑면으로 하고 </a:t>
                </a:r>
                <a:endParaRPr lang="en-US" altLang="ko-KR" dirty="0"/>
              </a:p>
              <a:p>
                <a:r>
                  <a:rPr lang="ko-KR" altLang="en-US" dirty="0"/>
                  <a:t>각각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ko-KR" dirty="0"/>
                  <a:t>, q</a:t>
                </a:r>
                <a:r>
                  <a:rPr lang="ko-KR" altLang="en-US" dirty="0"/>
                  <a:t>를 높이로 하는 삼각뿔이다</a:t>
                </a:r>
                <a:r>
                  <a:rPr lang="en-US" altLang="ko-KR" dirty="0"/>
                  <a:t>.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5671C22-8647-C699-9E67-08E1CCF274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702" y="2641673"/>
                <a:ext cx="4489743" cy="785536"/>
              </a:xfrm>
              <a:prstGeom prst="rect">
                <a:avLst/>
              </a:prstGeom>
              <a:blipFill>
                <a:blip r:embed="rId3"/>
                <a:stretch>
                  <a:fillRect l="-1085" t="-3876" b="-155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타원 4">
            <a:extLst>
              <a:ext uri="{FF2B5EF4-FFF2-40B4-BE49-F238E27FC236}">
                <a16:creationId xmlns:a16="http://schemas.microsoft.com/office/drawing/2014/main" id="{FA19E8BD-B48B-6AC8-BAC6-9497D9C8A578}"/>
              </a:ext>
            </a:extLst>
          </p:cNvPr>
          <p:cNvSpPr/>
          <p:nvPr/>
        </p:nvSpPr>
        <p:spPr>
          <a:xfrm>
            <a:off x="863298" y="355278"/>
            <a:ext cx="391887" cy="39188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</a:t>
            </a:r>
            <a:endParaRPr lang="ko-KR" altLang="en-US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307425CC-8E33-F219-9898-C726243DBA56}"/>
              </a:ext>
            </a:extLst>
          </p:cNvPr>
          <p:cNvSpPr/>
          <p:nvPr/>
        </p:nvSpPr>
        <p:spPr>
          <a:xfrm>
            <a:off x="546601" y="2108246"/>
            <a:ext cx="391887" cy="39188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d</a:t>
            </a:r>
            <a:endParaRPr lang="ko-KR" altLang="en-US" dirty="0"/>
          </a:p>
        </p:txBody>
      </p:sp>
      <p:sp>
        <p:nvSpPr>
          <p:cNvPr id="19" name="직각 삼각형 18">
            <a:extLst>
              <a:ext uri="{FF2B5EF4-FFF2-40B4-BE49-F238E27FC236}">
                <a16:creationId xmlns:a16="http://schemas.microsoft.com/office/drawing/2014/main" id="{43DD4E21-9B00-F0EA-61BA-086BC6A88009}"/>
              </a:ext>
            </a:extLst>
          </p:cNvPr>
          <p:cNvSpPr/>
          <p:nvPr/>
        </p:nvSpPr>
        <p:spPr>
          <a:xfrm flipV="1">
            <a:off x="1017528" y="1912615"/>
            <a:ext cx="237657" cy="391887"/>
          </a:xfrm>
          <a:prstGeom prst="rtTriangle">
            <a:avLst/>
          </a:prstGeom>
          <a:solidFill>
            <a:srgbClr val="FF0000"/>
          </a:solidFill>
          <a:ln>
            <a:solidFill>
              <a:schemeClr val="bg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각 삼각형 19">
            <a:extLst>
              <a:ext uri="{FF2B5EF4-FFF2-40B4-BE49-F238E27FC236}">
                <a16:creationId xmlns:a16="http://schemas.microsoft.com/office/drawing/2014/main" id="{AE404E1F-DA20-2022-D822-5CC735BBEC9F}"/>
              </a:ext>
            </a:extLst>
          </p:cNvPr>
          <p:cNvSpPr/>
          <p:nvPr/>
        </p:nvSpPr>
        <p:spPr>
          <a:xfrm rot="21046588" flipH="1" flipV="1">
            <a:off x="775033" y="787673"/>
            <a:ext cx="320102" cy="431194"/>
          </a:xfrm>
          <a:prstGeom prst="rtTriangle">
            <a:avLst/>
          </a:prstGeom>
          <a:solidFill>
            <a:srgbClr val="FFC000"/>
          </a:solidFill>
          <a:ln>
            <a:solidFill>
              <a:schemeClr val="bg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5DA07414-D5FB-77DD-C7FC-AC0837390554}"/>
              </a:ext>
            </a:extLst>
          </p:cNvPr>
          <p:cNvGrpSpPr/>
          <p:nvPr/>
        </p:nvGrpSpPr>
        <p:grpSpPr>
          <a:xfrm>
            <a:off x="562016" y="3623355"/>
            <a:ext cx="2100301" cy="2493628"/>
            <a:chOff x="4449598" y="1944737"/>
            <a:chExt cx="2100301" cy="2493628"/>
          </a:xfrm>
        </p:grpSpPr>
        <p:sp>
          <p:nvSpPr>
            <p:cNvPr id="23" name="이등변 삼각형 22">
              <a:extLst>
                <a:ext uri="{FF2B5EF4-FFF2-40B4-BE49-F238E27FC236}">
                  <a16:creationId xmlns:a16="http://schemas.microsoft.com/office/drawing/2014/main" id="{8678F72A-2B6D-0218-2B37-D580EB640965}"/>
                </a:ext>
              </a:extLst>
            </p:cNvPr>
            <p:cNvSpPr/>
            <p:nvPr/>
          </p:nvSpPr>
          <p:spPr>
            <a:xfrm rot="16200000">
              <a:off x="4084833" y="2796085"/>
              <a:ext cx="2493628" cy="790931"/>
            </a:xfrm>
            <a:prstGeom prst="triangl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186BE576-3B3B-ABD4-3220-FAF5408BB9A8}"/>
                    </a:ext>
                  </a:extLst>
                </p:cNvPr>
                <p:cNvSpPr txBox="1"/>
                <p:nvPr/>
              </p:nvSpPr>
              <p:spPr>
                <a:xfrm>
                  <a:off x="4449598" y="2151398"/>
                  <a:ext cx="1302766" cy="6090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num>
                          <m:den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oMath>
                    </m:oMathPara>
                  </a14:m>
                  <a:endParaRPr lang="en-US" altLang="ko-KR" b="0" dirty="0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186BE576-3B3B-ABD4-3220-FAF5408BB9A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49598" y="2151398"/>
                  <a:ext cx="1302766" cy="60907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1F5C863A-D3A9-9BC1-BD95-D82D299327AF}"/>
                </a:ext>
              </a:extLst>
            </p:cNvPr>
            <p:cNvCxnSpPr>
              <a:cxnSpLocks/>
            </p:cNvCxnSpPr>
            <p:nvPr/>
          </p:nvCxnSpPr>
          <p:spPr>
            <a:xfrm>
              <a:off x="4794206" y="3194517"/>
              <a:ext cx="1103467" cy="0"/>
            </a:xfrm>
            <a:prstGeom prst="line">
              <a:avLst/>
            </a:prstGeom>
            <a:ln w="38100">
              <a:solidFill>
                <a:schemeClr val="bg1">
                  <a:lumMod val="95000"/>
                  <a:lumOff val="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42F5C9E6-BC02-7D8C-10E0-435901768082}"/>
                    </a:ext>
                  </a:extLst>
                </p:cNvPr>
                <p:cNvSpPr txBox="1"/>
                <p:nvPr/>
              </p:nvSpPr>
              <p:spPr>
                <a:xfrm>
                  <a:off x="4573760" y="2823928"/>
                  <a:ext cx="130276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en-US" altLang="ko-KR" b="0" dirty="0"/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42F5C9E6-BC02-7D8C-10E0-4359017680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73760" y="2823928"/>
                  <a:ext cx="1302766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4055B726-3AE4-DE4A-0981-017940918E47}"/>
                    </a:ext>
                  </a:extLst>
                </p:cNvPr>
                <p:cNvSpPr txBox="1"/>
                <p:nvPr/>
              </p:nvSpPr>
              <p:spPr>
                <a:xfrm>
                  <a:off x="5247133" y="2357154"/>
                  <a:ext cx="1302766" cy="6090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num>
                          <m:den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oMath>
                    </m:oMathPara>
                  </a14:m>
                  <a:endParaRPr lang="en-US" altLang="ko-KR" b="0" dirty="0"/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4055B726-3AE4-DE4A-0981-017940918E4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47133" y="2357154"/>
                  <a:ext cx="1302766" cy="609077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8" name="1/2 액자 37">
            <a:extLst>
              <a:ext uri="{FF2B5EF4-FFF2-40B4-BE49-F238E27FC236}">
                <a16:creationId xmlns:a16="http://schemas.microsoft.com/office/drawing/2014/main" id="{44671E3B-C202-F953-F966-CDEC346B6F1D}"/>
              </a:ext>
            </a:extLst>
          </p:cNvPr>
          <p:cNvSpPr/>
          <p:nvPr/>
        </p:nvSpPr>
        <p:spPr>
          <a:xfrm>
            <a:off x="1605288" y="4654560"/>
            <a:ext cx="234243" cy="237026"/>
          </a:xfrm>
          <a:prstGeom prst="halfFrame">
            <a:avLst>
              <a:gd name="adj1" fmla="val 15748"/>
              <a:gd name="adj2" fmla="val 1550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81C17B56-2ADD-39EF-988B-9DB3C8AA9A6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7018"/>
          <a:stretch/>
        </p:blipFill>
        <p:spPr>
          <a:xfrm>
            <a:off x="285361" y="4873964"/>
            <a:ext cx="3777876" cy="170094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F71AE17-B449-AF89-4316-6E3962F37E3F}"/>
                  </a:ext>
                </a:extLst>
              </p:cNvPr>
              <p:cNvSpPr txBox="1"/>
              <p:nvPr/>
            </p:nvSpPr>
            <p:spPr>
              <a:xfrm>
                <a:off x="2552350" y="3830016"/>
                <a:ext cx="1785248" cy="18330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삼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각형의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넓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이</m:t>
                    </m:r>
                  </m:oMath>
                </a14:m>
                <a:r>
                  <a:rPr lang="ko-KR" altLang="en-US" dirty="0"/>
                  <a:t> </a:t>
                </a:r>
                <a:endParaRPr lang="en-US" altLang="ko-KR" dirty="0"/>
              </a:p>
              <a:p>
                <a14:m>
                  <m:oMath xmlns:m="http://schemas.openxmlformats.org/officeDocument/2006/math"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밑</m:t>
                    </m:r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면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의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넓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이</m:t>
                    </m:r>
                  </m:oMath>
                </a14:m>
                <a:r>
                  <a:rPr lang="ko-KR" altLang="en-US" dirty="0"/>
                  <a:t> </a:t>
                </a:r>
                <a:endParaRPr lang="en-US" altLang="ko-KR" dirty="0"/>
              </a:p>
              <a:p>
                <a14:m>
                  <m:oMath xmlns:m="http://schemas.openxmlformats.org/officeDocument/2006/math"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8</m:t>
                        </m:r>
                      </m:den>
                    </m:f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𝐿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𝑐𝑜𝑠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altLang="ko-KR" dirty="0"/>
                  <a:t> </a:t>
                </a:r>
              </a:p>
              <a:p>
                <a:endParaRPr lang="en-US" altLang="ko-KR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  <m:sSubSup>
                        <m:sSub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𝑐𝑜𝑠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𝜃</m:t>
                      </m:r>
                      <m:r>
                        <m:rPr>
                          <m:sty m:val="p"/>
                        </m:rPr>
                        <a:rPr lang="en-US" altLang="ko-KR">
                          <a:latin typeface="Cambria Math" panose="02040503050406030204" pitchFamily="18" charset="0"/>
                        </a:rPr>
                        <m:t>sin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⁡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altLang="ko-KR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F71AE17-B449-AF89-4316-6E3962F37E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2350" y="3830016"/>
                <a:ext cx="1785248" cy="1833066"/>
              </a:xfrm>
              <a:prstGeom prst="rect">
                <a:avLst/>
              </a:prstGeom>
              <a:blipFill>
                <a:blip r:embed="rId8"/>
                <a:stretch>
                  <a:fillRect l="-136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액자 39">
            <a:extLst>
              <a:ext uri="{FF2B5EF4-FFF2-40B4-BE49-F238E27FC236}">
                <a16:creationId xmlns:a16="http://schemas.microsoft.com/office/drawing/2014/main" id="{9609AD85-C5A0-F289-8E73-B498EA4CFFC7}"/>
              </a:ext>
            </a:extLst>
          </p:cNvPr>
          <p:cNvSpPr/>
          <p:nvPr/>
        </p:nvSpPr>
        <p:spPr>
          <a:xfrm>
            <a:off x="2617573" y="4967588"/>
            <a:ext cx="1686775" cy="766587"/>
          </a:xfrm>
          <a:prstGeom prst="frame">
            <a:avLst>
              <a:gd name="adj1" fmla="val 689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8DF50379-B9B5-D9DB-4312-CF982E92758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52313" y="1314352"/>
            <a:ext cx="2086267" cy="1281292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BE8186CF-FABE-D661-7CAD-9ADEF98676E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05937" y="140495"/>
            <a:ext cx="2106316" cy="1078372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9DB67B1D-6738-7084-1405-DB54DE0BF95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18102" y="1218867"/>
            <a:ext cx="3777877" cy="3518360"/>
          </a:xfrm>
          <a:prstGeom prst="rect">
            <a:avLst/>
          </a:prstGeom>
        </p:spPr>
      </p:pic>
      <p:sp>
        <p:nvSpPr>
          <p:cNvPr id="51" name="이등변 삼각형 50">
            <a:extLst>
              <a:ext uri="{FF2B5EF4-FFF2-40B4-BE49-F238E27FC236}">
                <a16:creationId xmlns:a16="http://schemas.microsoft.com/office/drawing/2014/main" id="{85D72698-A24E-B511-D616-18FBCC7218E7}"/>
              </a:ext>
            </a:extLst>
          </p:cNvPr>
          <p:cNvSpPr/>
          <p:nvPr/>
        </p:nvSpPr>
        <p:spPr>
          <a:xfrm rot="16371915">
            <a:off x="6445455" y="2678976"/>
            <a:ext cx="2407994" cy="295607"/>
          </a:xfrm>
          <a:prstGeom prst="triangle">
            <a:avLst>
              <a:gd name="adj" fmla="val 31180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17336A19-6DAC-F4E7-DDB5-C3961B0A76C8}"/>
              </a:ext>
            </a:extLst>
          </p:cNvPr>
          <p:cNvCxnSpPr>
            <a:cxnSpLocks/>
          </p:cNvCxnSpPr>
          <p:nvPr/>
        </p:nvCxnSpPr>
        <p:spPr>
          <a:xfrm flipV="1">
            <a:off x="7493674" y="2956848"/>
            <a:ext cx="291114" cy="291627"/>
          </a:xfrm>
          <a:prstGeom prst="line">
            <a:avLst/>
          </a:prstGeom>
          <a:ln w="38100">
            <a:solidFill>
              <a:schemeClr val="bg1">
                <a:lumMod val="95000"/>
                <a:lumOff val="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8E6B1417-EDB1-0726-BD86-BEFF52489CD1}"/>
                  </a:ext>
                </a:extLst>
              </p:cNvPr>
              <p:cNvSpPr txBox="1"/>
              <p:nvPr/>
            </p:nvSpPr>
            <p:spPr>
              <a:xfrm rot="171915">
                <a:off x="6938103" y="2772182"/>
                <a:ext cx="140225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altLang="ko-KR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8E6B1417-EDB1-0726-BD86-BEFF52489C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71915">
                <a:off x="6938103" y="2772182"/>
                <a:ext cx="1402255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7230146A-1FED-C8A7-B861-FB023032701D}"/>
                  </a:ext>
                </a:extLst>
              </p:cNvPr>
              <p:cNvSpPr txBox="1"/>
              <p:nvPr/>
            </p:nvSpPr>
            <p:spPr>
              <a:xfrm rot="171915">
                <a:off x="6792546" y="2053091"/>
                <a:ext cx="1402255" cy="6090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ko-K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en-US" altLang="ko-K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altLang="ko-KR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7230146A-1FED-C8A7-B861-FB02303270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71915">
                <a:off x="6792546" y="2053091"/>
                <a:ext cx="1402255" cy="60907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91ACA9EF-E635-E037-FCD5-722291284080}"/>
                  </a:ext>
                </a:extLst>
              </p:cNvPr>
              <p:cNvSpPr txBox="1"/>
              <p:nvPr/>
            </p:nvSpPr>
            <p:spPr>
              <a:xfrm rot="171915">
                <a:off x="7261667" y="2104905"/>
                <a:ext cx="1402255" cy="6164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altLang="ko-KR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91ACA9EF-E635-E037-FCD5-7222912840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71915">
                <a:off x="7261667" y="2104905"/>
                <a:ext cx="1402255" cy="616451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타원 66">
            <a:extLst>
              <a:ext uri="{FF2B5EF4-FFF2-40B4-BE49-F238E27FC236}">
                <a16:creationId xmlns:a16="http://schemas.microsoft.com/office/drawing/2014/main" id="{8AB07100-BA7B-513C-257D-856034E26723}"/>
              </a:ext>
            </a:extLst>
          </p:cNvPr>
          <p:cNvSpPr/>
          <p:nvPr/>
        </p:nvSpPr>
        <p:spPr>
          <a:xfrm>
            <a:off x="7148449" y="1577940"/>
            <a:ext cx="391887" cy="39188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</a:t>
            </a:r>
            <a:endParaRPr lang="ko-KR" altLang="en-US" dirty="0"/>
          </a:p>
        </p:txBody>
      </p:sp>
      <p:sp>
        <p:nvSpPr>
          <p:cNvPr id="68" name="직각 삼각형 67">
            <a:extLst>
              <a:ext uri="{FF2B5EF4-FFF2-40B4-BE49-F238E27FC236}">
                <a16:creationId xmlns:a16="http://schemas.microsoft.com/office/drawing/2014/main" id="{340B6623-67ED-4094-5225-66BC0A607ED6}"/>
              </a:ext>
            </a:extLst>
          </p:cNvPr>
          <p:cNvSpPr/>
          <p:nvPr/>
        </p:nvSpPr>
        <p:spPr>
          <a:xfrm rot="775823" flipH="1" flipV="1">
            <a:off x="6727087" y="1457824"/>
            <a:ext cx="961328" cy="1631637"/>
          </a:xfrm>
          <a:prstGeom prst="rtTriangle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이등변 삼각형 69">
            <a:extLst>
              <a:ext uri="{FF2B5EF4-FFF2-40B4-BE49-F238E27FC236}">
                <a16:creationId xmlns:a16="http://schemas.microsoft.com/office/drawing/2014/main" id="{54F1E261-999A-0DEB-029C-0D73EDF35FCC}"/>
              </a:ext>
            </a:extLst>
          </p:cNvPr>
          <p:cNvSpPr/>
          <p:nvPr/>
        </p:nvSpPr>
        <p:spPr>
          <a:xfrm rot="16371915">
            <a:off x="8321963" y="2931572"/>
            <a:ext cx="2407994" cy="728170"/>
          </a:xfrm>
          <a:prstGeom prst="triangle">
            <a:avLst>
              <a:gd name="adj" fmla="val 41717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FDD94FA3-022C-9599-1ED3-E26A4D961A81}"/>
              </a:ext>
            </a:extLst>
          </p:cNvPr>
          <p:cNvCxnSpPr>
            <a:cxnSpLocks/>
            <a:stCxn id="70" idx="0"/>
          </p:cNvCxnSpPr>
          <p:nvPr/>
        </p:nvCxnSpPr>
        <p:spPr>
          <a:xfrm flipV="1">
            <a:off x="9152360" y="3427209"/>
            <a:ext cx="749490" cy="49453"/>
          </a:xfrm>
          <a:prstGeom prst="line">
            <a:avLst/>
          </a:prstGeom>
          <a:ln w="38100">
            <a:solidFill>
              <a:schemeClr val="bg1">
                <a:lumMod val="95000"/>
                <a:lumOff val="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C0D65110-A291-8735-D718-3D6F7A06E32B}"/>
                  </a:ext>
                </a:extLst>
              </p:cNvPr>
              <p:cNvSpPr txBox="1"/>
              <p:nvPr/>
            </p:nvSpPr>
            <p:spPr>
              <a:xfrm rot="171915">
                <a:off x="9194086" y="3087346"/>
                <a:ext cx="42658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altLang="ko-KR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C0D65110-A291-8735-D718-3D6F7A06E3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71915">
                <a:off x="9194086" y="3087346"/>
                <a:ext cx="426585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B7B09EE2-16B5-BB75-953C-B2F638CCBA2B}"/>
              </a:ext>
            </a:extLst>
          </p:cNvPr>
          <p:cNvCxnSpPr>
            <a:cxnSpLocks/>
            <a:endCxn id="68" idx="4"/>
          </p:cNvCxnSpPr>
          <p:nvPr/>
        </p:nvCxnSpPr>
        <p:spPr>
          <a:xfrm flipH="1" flipV="1">
            <a:off x="6921829" y="1370954"/>
            <a:ext cx="980904" cy="231774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50A8EF1-8848-7300-9AF8-38A6B8B08AF6}"/>
                  </a:ext>
                </a:extLst>
              </p:cNvPr>
              <p:cNvSpPr txBox="1"/>
              <p:nvPr/>
            </p:nvSpPr>
            <p:spPr>
              <a:xfrm>
                <a:off x="7038518" y="1146261"/>
                <a:ext cx="1639750" cy="6164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높</m:t>
                      </m:r>
                      <m:r>
                        <a:rPr lang="ko-KR" alt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이</m:t>
                      </m:r>
                      <m:r>
                        <a:rPr lang="en-US" altLang="ko-K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altLang="ko-K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altLang="ko-K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altLang="ko-KR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50A8EF1-8848-7300-9AF8-38A6B8B08A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8518" y="1146261"/>
                <a:ext cx="1639750" cy="616451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536B6C95-7037-D8FE-7DA8-502D813A8CCA}"/>
              </a:ext>
            </a:extLst>
          </p:cNvPr>
          <p:cNvCxnSpPr>
            <a:cxnSpLocks/>
          </p:cNvCxnSpPr>
          <p:nvPr/>
        </p:nvCxnSpPr>
        <p:spPr>
          <a:xfrm flipH="1" flipV="1">
            <a:off x="8855941" y="3079903"/>
            <a:ext cx="271785" cy="387622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730C4865-78D0-9B8D-0BD6-5155583BF5B1}"/>
                  </a:ext>
                </a:extLst>
              </p:cNvPr>
              <p:cNvSpPr txBox="1"/>
              <p:nvPr/>
            </p:nvSpPr>
            <p:spPr>
              <a:xfrm>
                <a:off x="7866782" y="2716019"/>
                <a:ext cx="16397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높</m:t>
                      </m:r>
                      <m:r>
                        <a:rPr lang="ko-KR" alt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이</m:t>
                      </m:r>
                      <m:r>
                        <a:rPr lang="en-US" altLang="ko-K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US" altLang="ko-KR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730C4865-78D0-9B8D-0BD6-5155583BF5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6782" y="2716019"/>
                <a:ext cx="1639750" cy="369332"/>
              </a:xfrm>
              <a:prstGeom prst="rect">
                <a:avLst/>
              </a:prstGeom>
              <a:blipFill>
                <a:blip r:embed="rId17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" name="직각 삼각형 80">
            <a:extLst>
              <a:ext uri="{FF2B5EF4-FFF2-40B4-BE49-F238E27FC236}">
                <a16:creationId xmlns:a16="http://schemas.microsoft.com/office/drawing/2014/main" id="{927CAF42-F4E4-3F3C-2E01-AEA9A0708CC9}"/>
              </a:ext>
            </a:extLst>
          </p:cNvPr>
          <p:cNvSpPr/>
          <p:nvPr/>
        </p:nvSpPr>
        <p:spPr>
          <a:xfrm flipH="1" flipV="1">
            <a:off x="9152359" y="3476661"/>
            <a:ext cx="699277" cy="1020781"/>
          </a:xfrm>
          <a:prstGeom prst="rtTriangl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EB9012B4-90B0-F758-E2B4-BA1457DABD33}"/>
              </a:ext>
            </a:extLst>
          </p:cNvPr>
          <p:cNvSpPr/>
          <p:nvPr/>
        </p:nvSpPr>
        <p:spPr>
          <a:xfrm>
            <a:off x="9433692" y="3695413"/>
            <a:ext cx="391887" cy="39188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d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DF993196-0B6F-3333-BC79-975D1658AD46}"/>
                  </a:ext>
                </a:extLst>
              </p:cNvPr>
              <p:cNvSpPr txBox="1"/>
              <p:nvPr/>
            </p:nvSpPr>
            <p:spPr>
              <a:xfrm>
                <a:off x="5562154" y="4956045"/>
                <a:ext cx="2646994" cy="11671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i="1" smtClean="0">
                          <a:latin typeface="Cambria Math" panose="02040503050406030204" pitchFamily="18" charset="0"/>
                        </a:rPr>
                        <m:t>의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부</m:t>
                      </m:r>
                      <m:r>
                        <a:rPr lang="ko-KR" altLang="en-US" i="1" smtClean="0">
                          <a:latin typeface="Cambria Math" panose="02040503050406030204" pitchFamily="18" charset="0"/>
                        </a:rPr>
                        <m:t>피</m:t>
                      </m:r>
                    </m:oMath>
                  </m:oMathPara>
                </a14:m>
                <a:endParaRPr lang="en-US" altLang="ko-KR" i="1" dirty="0">
                  <a:latin typeface="Cambria Math" panose="02040503050406030204" pitchFamily="18" charset="0"/>
                </a:endParaRPr>
              </a:p>
              <a:p>
                <a:endParaRPr lang="en-US" altLang="ko-KR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48</m:t>
                          </m:r>
                        </m:den>
                      </m:f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)</m:t>
                      </m:r>
                      <m:sSubSup>
                        <m:sSub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𝑐𝑜𝑠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𝜃</m:t>
                      </m:r>
                      <m:r>
                        <m:rPr>
                          <m:sty m:val="p"/>
                        </m:rPr>
                        <a:rPr lang="en-US" altLang="ko-KR">
                          <a:latin typeface="Cambria Math" panose="02040503050406030204" pitchFamily="18" charset="0"/>
                        </a:rPr>
                        <m:t>sin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⁡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altLang="ko-KR" b="0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DF993196-0B6F-3333-BC79-975D1658AD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2154" y="4956045"/>
                <a:ext cx="2646994" cy="1167114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C242BC43-437F-C4A3-EAE7-6D60434B36F0}"/>
                  </a:ext>
                </a:extLst>
              </p:cNvPr>
              <p:cNvSpPr txBox="1"/>
              <p:nvPr/>
            </p:nvSpPr>
            <p:spPr>
              <a:xfrm>
                <a:off x="8815571" y="4924152"/>
                <a:ext cx="1302766" cy="11653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i="1" smtClean="0">
                          <a:latin typeface="Cambria Math" panose="02040503050406030204" pitchFamily="18" charset="0"/>
                        </a:rPr>
                        <m:t>의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부</m:t>
                      </m:r>
                      <m:r>
                        <a:rPr lang="ko-KR" altLang="en-US" i="1" smtClean="0">
                          <a:latin typeface="Cambria Math" panose="02040503050406030204" pitchFamily="18" charset="0"/>
                        </a:rPr>
                        <m:t>피</m:t>
                      </m:r>
                    </m:oMath>
                  </m:oMathPara>
                </a14:m>
                <a:endParaRPr lang="en-US" altLang="ko-KR" i="1" dirty="0">
                  <a:latin typeface="Cambria Math" panose="02040503050406030204" pitchFamily="18" charset="0"/>
                </a:endParaRPr>
              </a:p>
              <a:p>
                <a:endParaRPr lang="en-US" altLang="ko-KR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24</m:t>
                          </m:r>
                        </m:den>
                      </m:f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𝑞</m:t>
                      </m:r>
                      <m:sSubSup>
                        <m:sSub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𝑐𝑜𝑠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𝜃</m:t>
                      </m:r>
                      <m:r>
                        <m:rPr>
                          <m:sty m:val="p"/>
                        </m:rPr>
                        <a:rPr lang="en-US" altLang="ko-KR">
                          <a:latin typeface="Cambria Math" panose="02040503050406030204" pitchFamily="18" charset="0"/>
                        </a:rPr>
                        <m:t>sin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⁡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altLang="ko-KR" b="0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C242BC43-437F-C4A3-EAE7-6D60434B36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5571" y="4924152"/>
                <a:ext cx="1302766" cy="1165319"/>
              </a:xfrm>
              <a:prstGeom prst="rect">
                <a:avLst/>
              </a:prstGeom>
              <a:blipFill>
                <a:blip r:embed="rId19"/>
                <a:stretch>
                  <a:fillRect r="-4486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타원 85">
            <a:extLst>
              <a:ext uri="{FF2B5EF4-FFF2-40B4-BE49-F238E27FC236}">
                <a16:creationId xmlns:a16="http://schemas.microsoft.com/office/drawing/2014/main" id="{D204ECFC-8706-F44D-5FBA-5790974559C4}"/>
              </a:ext>
            </a:extLst>
          </p:cNvPr>
          <p:cNvSpPr/>
          <p:nvPr/>
        </p:nvSpPr>
        <p:spPr>
          <a:xfrm>
            <a:off x="6063512" y="4906760"/>
            <a:ext cx="391887" cy="39188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</a:t>
            </a:r>
            <a:endParaRPr lang="ko-KR" altLang="en-US" dirty="0"/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68F9BBAF-1CB1-875A-725F-8D071E47A619}"/>
              </a:ext>
            </a:extLst>
          </p:cNvPr>
          <p:cNvSpPr/>
          <p:nvPr/>
        </p:nvSpPr>
        <p:spPr>
          <a:xfrm>
            <a:off x="8645049" y="4905167"/>
            <a:ext cx="391887" cy="39188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d</a:t>
            </a:r>
            <a:endParaRPr lang="ko-KR" altLang="en-US" dirty="0"/>
          </a:p>
        </p:txBody>
      </p:sp>
      <p:sp>
        <p:nvSpPr>
          <p:cNvPr id="88" name="액자 87">
            <a:extLst>
              <a:ext uri="{FF2B5EF4-FFF2-40B4-BE49-F238E27FC236}">
                <a16:creationId xmlns:a16="http://schemas.microsoft.com/office/drawing/2014/main" id="{FA919A99-58B2-72E9-7A73-3F33E0031ED6}"/>
              </a:ext>
            </a:extLst>
          </p:cNvPr>
          <p:cNvSpPr/>
          <p:nvPr/>
        </p:nvSpPr>
        <p:spPr>
          <a:xfrm>
            <a:off x="5549457" y="5450605"/>
            <a:ext cx="2646994" cy="737170"/>
          </a:xfrm>
          <a:prstGeom prst="frame">
            <a:avLst>
              <a:gd name="adj1" fmla="val 689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9" name="액자 88">
            <a:extLst>
              <a:ext uri="{FF2B5EF4-FFF2-40B4-BE49-F238E27FC236}">
                <a16:creationId xmlns:a16="http://schemas.microsoft.com/office/drawing/2014/main" id="{654355D1-0B29-BBB8-86DD-1183896EF96E}"/>
              </a:ext>
            </a:extLst>
          </p:cNvPr>
          <p:cNvSpPr/>
          <p:nvPr/>
        </p:nvSpPr>
        <p:spPr>
          <a:xfrm>
            <a:off x="8815168" y="5464994"/>
            <a:ext cx="2047629" cy="737170"/>
          </a:xfrm>
          <a:prstGeom prst="frame">
            <a:avLst>
              <a:gd name="adj1" fmla="val 689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0" name="타원 89">
            <a:extLst>
              <a:ext uri="{FF2B5EF4-FFF2-40B4-BE49-F238E27FC236}">
                <a16:creationId xmlns:a16="http://schemas.microsoft.com/office/drawing/2014/main" id="{37F88F42-059B-BC7F-CBC3-76F9D42859BB}"/>
              </a:ext>
            </a:extLst>
          </p:cNvPr>
          <p:cNvSpPr/>
          <p:nvPr/>
        </p:nvSpPr>
        <p:spPr>
          <a:xfrm>
            <a:off x="285361" y="2563586"/>
            <a:ext cx="391887" cy="39188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</a:t>
            </a:r>
            <a:endParaRPr lang="ko-KR" altLang="en-US" dirty="0"/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7ED25F9B-E953-63BF-2F25-3323F97364F9}"/>
              </a:ext>
            </a:extLst>
          </p:cNvPr>
          <p:cNvSpPr/>
          <p:nvPr/>
        </p:nvSpPr>
        <p:spPr>
          <a:xfrm>
            <a:off x="935084" y="2560075"/>
            <a:ext cx="391887" cy="39188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d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21587998"/>
      </p:ext>
    </p:extLst>
  </p:cSld>
  <p:clrMapOvr>
    <a:masterClrMapping/>
  </p:clrMapOvr>
</p:sld>
</file>

<file path=ppt/theme/theme1.xml><?xml version="1.0" encoding="utf-8"?>
<a:theme xmlns:a="http://schemas.openxmlformats.org/drawingml/2006/main" name="3DFloatVTI">
  <a:themeElements>
    <a:clrScheme name="Float">
      <a:dk1>
        <a:sysClr val="windowText" lastClr="000000"/>
      </a:dk1>
      <a:lt1>
        <a:sysClr val="window" lastClr="FFFFFF"/>
      </a:lt1>
      <a:dk2>
        <a:srgbClr val="1B192E"/>
      </a:dk2>
      <a:lt2>
        <a:srgbClr val="EAE5EB"/>
      </a:lt2>
      <a:accent1>
        <a:srgbClr val="13BE89"/>
      </a:accent1>
      <a:accent2>
        <a:srgbClr val="12B1BF"/>
      </a:accent2>
      <a:accent3>
        <a:srgbClr val="D40AA8"/>
      </a:accent3>
      <a:accent4>
        <a:srgbClr val="B86E62"/>
      </a:accent4>
      <a:accent5>
        <a:srgbClr val="A3A3C1"/>
      </a:accent5>
      <a:accent6>
        <a:srgbClr val="37335B"/>
      </a:accent6>
      <a:hlink>
        <a:srgbClr val="0066FF"/>
      </a:hlink>
      <a:folHlink>
        <a:srgbClr val="666699"/>
      </a:folHlink>
    </a:clrScheme>
    <a:fontScheme name="Float">
      <a:majorFont>
        <a:latin typeface="Microsoft GothicNeo"/>
        <a:ea typeface=""/>
        <a:cs typeface=""/>
      </a:majorFont>
      <a:minorFont>
        <a:latin typeface="Microsoft GothicNe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3DFloatVTI" id="{F59BA300-ED19-4B39-9AE3-7882B1DE8B78}" vid="{0FEC63E3-719F-4F50-9F1E-5B8BAF39109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5367</TotalTime>
  <Words>1485</Words>
  <Application>Microsoft Office PowerPoint</Application>
  <PresentationFormat>와이드스크린</PresentationFormat>
  <Paragraphs>309</Paragraphs>
  <Slides>22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6" baseType="lpstr">
      <vt:lpstr>Microsoft GothicNeo</vt:lpstr>
      <vt:lpstr>Arial</vt:lpstr>
      <vt:lpstr>Cambria Math</vt:lpstr>
      <vt:lpstr>3DFloatVTI</vt:lpstr>
      <vt:lpstr>            팔각형 5층 액추에이터의 내부 공간 부피 구하는 과정 </vt:lpstr>
      <vt:lpstr>부피 구하는 과정 </vt:lpstr>
      <vt:lpstr>부피 구하는 과정 </vt:lpstr>
      <vt:lpstr>부피 구하는 과정(인벤터) </vt:lpstr>
      <vt:lpstr>부피 구하는 과정(함수계산) </vt:lpstr>
      <vt:lpstr>부피 구하는 과정(함수계산) </vt:lpstr>
      <vt:lpstr>부피 구하는 과정(함수계산) </vt:lpstr>
      <vt:lpstr>부피 구하는 과정(함수계산) </vt:lpstr>
      <vt:lpstr>부피 구하는 과정(함수계산) </vt:lpstr>
      <vt:lpstr>부피 구하는 과정(함수계산) </vt:lpstr>
      <vt:lpstr>부피 구하는 과정(함수계산) </vt:lpstr>
      <vt:lpstr>부피 구하는 과정(함수계산) </vt:lpstr>
      <vt:lpstr>부피 구하는 과정(식 검증) </vt:lpstr>
      <vt:lpstr>부피 구하는 과정(식 검증) </vt:lpstr>
      <vt:lpstr>이론식을 통한 액추에이터 힘 계산</vt:lpstr>
      <vt:lpstr>이론식을 통한 액추에이터 힘 계산</vt:lpstr>
      <vt:lpstr>이론식을 통한 액추에이터 힘 계산</vt:lpstr>
      <vt:lpstr>Optimizing</vt:lpstr>
      <vt:lpstr>Optimizing</vt:lpstr>
      <vt:lpstr>Optimizing</vt:lpstr>
      <vt:lpstr>Optimizing</vt:lpstr>
      <vt:lpstr>Optimizing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전승원</dc:creator>
  <cp:lastModifiedBy>전승원</cp:lastModifiedBy>
  <cp:revision>37</cp:revision>
  <dcterms:created xsi:type="dcterms:W3CDTF">2023-06-21T08:57:28Z</dcterms:created>
  <dcterms:modified xsi:type="dcterms:W3CDTF">2023-07-04T04:06:09Z</dcterms:modified>
</cp:coreProperties>
</file>